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media/image7.jpg" ContentType="image/jpeg"/>
  <Override PartName="/ppt/media/image8.jp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63" r:id="rId4"/>
    <p:sldId id="262" r:id="rId5"/>
    <p:sldId id="261" r:id="rId6"/>
  </p:sldIdLst>
  <p:sldSz cx="7556500" cy="10693400"/>
  <p:notesSz cx="7556500" cy="10693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2C7E"/>
    <a:srgbClr val="F0F0F0"/>
    <a:srgbClr val="D939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9" autoAdjust="0"/>
    <p:restoredTop sz="94660"/>
  </p:normalViewPr>
  <p:slideViewPr>
    <p:cSldViewPr>
      <p:cViewPr varScale="1">
        <p:scale>
          <a:sx n="68" d="100"/>
          <a:sy n="68" d="100"/>
        </p:scale>
        <p:origin x="3150"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12/19/2023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12/19/2023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7825" y="2459482"/>
            <a:ext cx="3287077"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1597" y="2459482"/>
            <a:ext cx="3287077"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12/19/2023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12/19/2023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12/19/2023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9637674"/>
            <a:ext cx="7556500" cy="1047750"/>
          </a:xfrm>
          <a:custGeom>
            <a:avLst/>
            <a:gdLst/>
            <a:ahLst/>
            <a:cxnLst/>
            <a:rect l="l" t="t" r="r" b="b"/>
            <a:pathLst>
              <a:path w="7556500" h="1047750">
                <a:moveTo>
                  <a:pt x="0" y="0"/>
                </a:moveTo>
                <a:lnTo>
                  <a:pt x="0" y="1047750"/>
                </a:lnTo>
                <a:lnTo>
                  <a:pt x="7556500" y="1047750"/>
                </a:lnTo>
                <a:lnTo>
                  <a:pt x="7556500" y="0"/>
                </a:lnTo>
                <a:lnTo>
                  <a:pt x="0" y="0"/>
                </a:lnTo>
                <a:close/>
              </a:path>
            </a:pathLst>
          </a:custGeom>
          <a:solidFill>
            <a:srgbClr val="F0F0F1"/>
          </a:solidFill>
        </p:spPr>
        <p:txBody>
          <a:bodyPr wrap="square" lIns="0" tIns="0" rIns="0" bIns="0" rtlCol="0"/>
          <a:lstStyle/>
          <a:p>
            <a:endParaRPr/>
          </a:p>
        </p:txBody>
      </p:sp>
      <p:pic>
        <p:nvPicPr>
          <p:cNvPr id="17" name="bg object 17"/>
          <p:cNvPicPr/>
          <p:nvPr/>
        </p:nvPicPr>
        <p:blipFill>
          <a:blip r:embed="rId7" cstate="print"/>
          <a:stretch>
            <a:fillRect/>
          </a:stretch>
        </p:blipFill>
        <p:spPr>
          <a:xfrm>
            <a:off x="504825" y="9777378"/>
            <a:ext cx="1130211" cy="705481"/>
          </a:xfrm>
          <a:prstGeom prst="rect">
            <a:avLst/>
          </a:prstGeom>
        </p:spPr>
      </p:pic>
      <p:pic>
        <p:nvPicPr>
          <p:cNvPr id="18" name="bg object 18"/>
          <p:cNvPicPr/>
          <p:nvPr/>
        </p:nvPicPr>
        <p:blipFill>
          <a:blip r:embed="rId8" cstate="print"/>
          <a:stretch>
            <a:fillRect/>
          </a:stretch>
        </p:blipFill>
        <p:spPr>
          <a:xfrm>
            <a:off x="3463290" y="9851674"/>
            <a:ext cx="3655058" cy="629898"/>
          </a:xfrm>
          <a:prstGeom prst="rect">
            <a:avLst/>
          </a:prstGeom>
        </p:spPr>
      </p:pic>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69210" y="9944862"/>
            <a:ext cx="2418080"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7825" y="9944862"/>
            <a:ext cx="173799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12/19/2023</a:t>
            </a:fld>
            <a:endParaRPr lang="en-US"/>
          </a:p>
        </p:txBody>
      </p:sp>
      <p:sp>
        <p:nvSpPr>
          <p:cNvPr id="6" name="Holder 6"/>
          <p:cNvSpPr>
            <a:spLocks noGrp="1"/>
          </p:cNvSpPr>
          <p:nvPr>
            <p:ph type="sldNum" sz="quarter" idx="7"/>
          </p:nvPr>
        </p:nvSpPr>
        <p:spPr>
          <a:xfrm>
            <a:off x="5440680" y="9944862"/>
            <a:ext cx="173799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s://uofglasgow.zoom.us/meeting/register/tZcod--tqD8sHNdI9b9jhju9ieB6X39RcmSf" TargetMode="External"/><Relationship Id="rId2" Type="http://schemas.openxmlformats.org/officeDocument/2006/relationships/hyperlink" Target="https://uofglasgow.zoom.us/meeting/register/tZYudOGtpz8iHd1PtYEUGJ75ypgt0UD678KZ" TargetMode="External"/><Relationship Id="rId1" Type="http://schemas.openxmlformats.org/officeDocument/2006/relationships/slideLayout" Target="../slideLayouts/slideLayout5.xml"/><Relationship Id="rId6" Type="http://schemas.openxmlformats.org/officeDocument/2006/relationships/image" Target="../media/image4.jpg"/><Relationship Id="rId5" Type="http://schemas.openxmlformats.org/officeDocument/2006/relationships/hyperlink" Target="https://uofglasgow.zoom.us/meeting/register/tZMocuGoqzguEtffQ7HLZeRguaDywyiG4Ic8" TargetMode="External"/><Relationship Id="rId4" Type="http://schemas.openxmlformats.org/officeDocument/2006/relationships/hyperlink" Target="https://uofglasgow.zoom.us/meeting/register/tZUrfu2sqT8rGdRDienZSBUdtjtXYlC1nSD2"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doi.org/10.1016/S2468-2667(23)00119-6" TargetMode="External"/><Relationship Id="rId1" Type="http://schemas.openxmlformats.org/officeDocument/2006/relationships/slideLayout" Target="../slideLayouts/slideLayout5.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14961" y="768988"/>
            <a:ext cx="6946265" cy="642868"/>
          </a:xfrm>
          <a:prstGeom prst="rect">
            <a:avLst/>
          </a:prstGeom>
          <a:solidFill>
            <a:srgbClr val="2D2C7E"/>
          </a:solidFill>
        </p:spPr>
        <p:txBody>
          <a:bodyPr vert="horz" wrap="square" lIns="0" tIns="99695" rIns="0" bIns="0" rtlCol="0">
            <a:spAutoFit/>
          </a:bodyPr>
          <a:lstStyle/>
          <a:p>
            <a:pPr marL="157480" marR="800735">
              <a:lnSpc>
                <a:spcPct val="101099"/>
              </a:lnSpc>
              <a:spcBef>
                <a:spcPts val="785"/>
              </a:spcBef>
            </a:pPr>
            <a:r>
              <a:rPr sz="1800" b="1" dirty="0">
                <a:solidFill>
                  <a:srgbClr val="FFFFFF"/>
                </a:solidFill>
                <a:latin typeface="Arial"/>
                <a:cs typeface="Arial"/>
              </a:rPr>
              <a:t>Maternal and Child Health Network (MatCHNet) Webinar Series: Policy Evaluations in the Early Years</a:t>
            </a:r>
            <a:endParaRPr sz="1800" dirty="0">
              <a:latin typeface="Arial"/>
              <a:cs typeface="Arial"/>
            </a:endParaRPr>
          </a:p>
        </p:txBody>
      </p:sp>
      <p:sp>
        <p:nvSpPr>
          <p:cNvPr id="3" name="object 3"/>
          <p:cNvSpPr txBox="1"/>
          <p:nvPr/>
        </p:nvSpPr>
        <p:spPr>
          <a:xfrm>
            <a:off x="323850" y="1504852"/>
            <a:ext cx="6937375" cy="2275623"/>
          </a:xfrm>
          <a:prstGeom prst="rect">
            <a:avLst/>
          </a:prstGeom>
        </p:spPr>
        <p:txBody>
          <a:bodyPr vert="horz" wrap="square" lIns="0" tIns="11430" rIns="0" bIns="0" rtlCol="0">
            <a:spAutoFit/>
          </a:bodyPr>
          <a:lstStyle/>
          <a:p>
            <a:pPr marL="27940">
              <a:lnSpc>
                <a:spcPct val="100000"/>
              </a:lnSpc>
              <a:spcBef>
                <a:spcPts val="90"/>
              </a:spcBef>
            </a:pPr>
            <a:r>
              <a:rPr sz="1400" dirty="0">
                <a:latin typeface="Arial"/>
                <a:cs typeface="Arial"/>
              </a:rPr>
              <a:t>How can administrative data be used to evaluate policies in the early years?</a:t>
            </a:r>
          </a:p>
          <a:p>
            <a:pPr marL="241300" marR="81915" indent="-228600">
              <a:lnSpc>
                <a:spcPct val="116700"/>
              </a:lnSpc>
              <a:spcBef>
                <a:spcPts val="869"/>
              </a:spcBef>
              <a:buChar char="•"/>
              <a:tabLst>
                <a:tab pos="240665" algn="l"/>
                <a:tab pos="241300" algn="l"/>
              </a:tabLst>
            </a:pPr>
            <a:r>
              <a:rPr sz="1200" dirty="0">
                <a:latin typeface="Arial"/>
                <a:cs typeface="Arial"/>
              </a:rPr>
              <a:t>The Maternal and Child Health Network warmly invites you to join our lunchtime webinar series, which </a:t>
            </a:r>
            <a:r>
              <a:rPr lang="en-GB" sz="1200" dirty="0">
                <a:latin typeface="Arial"/>
                <a:cs typeface="Arial"/>
              </a:rPr>
              <a:t>showcases </a:t>
            </a:r>
            <a:r>
              <a:rPr sz="1200" dirty="0">
                <a:latin typeface="Arial"/>
                <a:cs typeface="Arial"/>
              </a:rPr>
              <a:t>evaluations of policy in the early years</a:t>
            </a:r>
            <a:r>
              <a:rPr lang="en-GB" sz="1200" dirty="0">
                <a:latin typeface="Arial"/>
                <a:cs typeface="Arial"/>
              </a:rPr>
              <a:t> and explores issues around using administrative data</a:t>
            </a:r>
            <a:r>
              <a:rPr sz="1200" dirty="0">
                <a:latin typeface="Arial"/>
                <a:cs typeface="Arial"/>
              </a:rPr>
              <a:t>. This include</a:t>
            </a:r>
            <a:r>
              <a:rPr lang="en-GB" sz="1200" dirty="0">
                <a:latin typeface="Arial"/>
                <a:cs typeface="Arial"/>
              </a:rPr>
              <a:t>s</a:t>
            </a:r>
            <a:r>
              <a:rPr sz="1200" dirty="0">
                <a:latin typeface="Arial"/>
                <a:cs typeface="Arial"/>
              </a:rPr>
              <a:t> work in progress as well as completed projects from across the 4 UK nations. Presentations will focus on routine and administrative data or secondary analysis of existing data.</a:t>
            </a:r>
          </a:p>
          <a:p>
            <a:pPr marL="241300" marR="297815" indent="-228600">
              <a:lnSpc>
                <a:spcPct val="116700"/>
              </a:lnSpc>
              <a:spcBef>
                <a:spcPts val="75"/>
              </a:spcBef>
              <a:buChar char="•"/>
              <a:tabLst>
                <a:tab pos="240665" algn="l"/>
                <a:tab pos="241300" algn="l"/>
              </a:tabLst>
            </a:pPr>
            <a:r>
              <a:rPr sz="1200" dirty="0">
                <a:latin typeface="Arial"/>
                <a:cs typeface="Arial"/>
              </a:rPr>
              <a:t>The webinar series is open to anyone with an interest in child and maternal health including academics, policymakers, administrative data controllers, third sector organisations.</a:t>
            </a:r>
          </a:p>
          <a:p>
            <a:pPr marL="241300" indent="-228600">
              <a:lnSpc>
                <a:spcPct val="100000"/>
              </a:lnSpc>
              <a:spcBef>
                <a:spcPts val="310"/>
              </a:spcBef>
              <a:buChar char="•"/>
              <a:tabLst>
                <a:tab pos="240665" algn="l"/>
                <a:tab pos="241300" algn="l"/>
              </a:tabLst>
            </a:pPr>
            <a:r>
              <a:rPr sz="1200" dirty="0">
                <a:latin typeface="Arial"/>
                <a:cs typeface="Arial"/>
              </a:rPr>
              <a:t>Each webinar will feature a 12-minute presentation followed by 10-15 minutes for questions and discussion.</a:t>
            </a:r>
          </a:p>
        </p:txBody>
      </p:sp>
      <p:sp>
        <p:nvSpPr>
          <p:cNvPr id="5" name="object 5"/>
          <p:cNvSpPr txBox="1"/>
          <p:nvPr/>
        </p:nvSpPr>
        <p:spPr>
          <a:xfrm>
            <a:off x="323850" y="4819979"/>
            <a:ext cx="3415665" cy="2057743"/>
          </a:xfrm>
          <a:prstGeom prst="rect">
            <a:avLst/>
          </a:prstGeom>
          <a:solidFill>
            <a:srgbClr val="D9398D"/>
          </a:solidFill>
        </p:spPr>
        <p:txBody>
          <a:bodyPr vert="horz" wrap="square" lIns="0" tIns="73025" rIns="0" bIns="0" rtlCol="0">
            <a:spAutoFit/>
          </a:bodyPr>
          <a:lstStyle/>
          <a:p>
            <a:pPr marL="168275">
              <a:lnSpc>
                <a:spcPct val="100000"/>
              </a:lnSpc>
              <a:spcBef>
                <a:spcPts val="575"/>
              </a:spcBef>
            </a:pPr>
            <a:r>
              <a:rPr sz="1600" dirty="0">
                <a:solidFill>
                  <a:srgbClr val="FFFFFF"/>
                </a:solidFill>
                <a:latin typeface="Arial"/>
                <a:cs typeface="Arial"/>
              </a:rPr>
              <a:t>Webinar </a:t>
            </a:r>
            <a:r>
              <a:rPr lang="en-GB" sz="1600" dirty="0">
                <a:solidFill>
                  <a:srgbClr val="FFFFFF"/>
                </a:solidFill>
                <a:latin typeface="Arial"/>
                <a:cs typeface="Arial"/>
              </a:rPr>
              <a:t>10</a:t>
            </a:r>
            <a:endParaRPr sz="1600" dirty="0">
              <a:latin typeface="Arial"/>
              <a:cs typeface="Arial"/>
            </a:endParaRPr>
          </a:p>
          <a:p>
            <a:pPr marL="168275" marR="328295">
              <a:lnSpc>
                <a:spcPct val="101800"/>
              </a:lnSpc>
            </a:pPr>
            <a:r>
              <a:rPr lang="en-GB" sz="1600" dirty="0">
                <a:solidFill>
                  <a:srgbClr val="FFFFFF"/>
                </a:solidFill>
                <a:latin typeface="Arial"/>
                <a:cs typeface="Arial"/>
              </a:rPr>
              <a:t>25 January at 12.30pm</a:t>
            </a:r>
          </a:p>
          <a:p>
            <a:pPr marL="168275" marR="328295">
              <a:lnSpc>
                <a:spcPct val="101800"/>
              </a:lnSpc>
            </a:pPr>
            <a:r>
              <a:rPr lang="en-GB" sz="1600" i="1" dirty="0">
                <a:solidFill>
                  <a:srgbClr val="FFFFFF"/>
                </a:solidFill>
                <a:latin typeface="Arial"/>
                <a:cs typeface="Arial"/>
              </a:rPr>
              <a:t>T</a:t>
            </a:r>
            <a:r>
              <a:rPr sz="1600" i="1" dirty="0" err="1">
                <a:solidFill>
                  <a:srgbClr val="FFFFFF"/>
                </a:solidFill>
                <a:latin typeface="Arial"/>
                <a:cs typeface="Arial"/>
              </a:rPr>
              <a:t>opic</a:t>
            </a:r>
            <a:r>
              <a:rPr sz="1600" b="1" dirty="0">
                <a:solidFill>
                  <a:srgbClr val="FFFFFF"/>
                </a:solidFill>
                <a:latin typeface="Arial"/>
                <a:cs typeface="Arial"/>
              </a:rPr>
              <a:t>: </a:t>
            </a:r>
            <a:r>
              <a:rPr lang="en-US" sz="1600" dirty="0">
                <a:solidFill>
                  <a:srgbClr val="FFFFFF"/>
                </a:solidFill>
                <a:latin typeface="Arial"/>
                <a:cs typeface="Arial"/>
              </a:rPr>
              <a:t>Unseen consequences? Unravelling the effect of welfare changes on child and maternal mental health</a:t>
            </a:r>
          </a:p>
          <a:p>
            <a:pPr marL="168275" marR="328295">
              <a:lnSpc>
                <a:spcPct val="101800"/>
              </a:lnSpc>
            </a:pPr>
            <a:r>
              <a:rPr sz="1600" i="1" dirty="0">
                <a:solidFill>
                  <a:srgbClr val="FFFFFF"/>
                </a:solidFill>
                <a:latin typeface="Arial"/>
                <a:cs typeface="Arial"/>
              </a:rPr>
              <a:t>Speaker:</a:t>
            </a:r>
            <a:r>
              <a:rPr lang="en-GB" sz="1600" i="1" dirty="0">
                <a:solidFill>
                  <a:srgbClr val="FFFFFF"/>
                </a:solidFill>
                <a:latin typeface="Arial"/>
                <a:cs typeface="Arial"/>
              </a:rPr>
              <a:t> </a:t>
            </a:r>
            <a:r>
              <a:rPr lang="en-GB" sz="1600" dirty="0">
                <a:solidFill>
                  <a:srgbClr val="FFFFFF"/>
                </a:solidFill>
                <a:latin typeface="Arial"/>
                <a:cs typeface="Arial"/>
              </a:rPr>
              <a:t>Sophie Wickham</a:t>
            </a:r>
            <a:endParaRPr sz="1600" dirty="0">
              <a:latin typeface="Arial"/>
              <a:cs typeface="Arial"/>
            </a:endParaRPr>
          </a:p>
          <a:p>
            <a:pPr marL="168275">
              <a:lnSpc>
                <a:spcPts val="1785"/>
              </a:lnSpc>
              <a:spcAft>
                <a:spcPts val="600"/>
              </a:spcAft>
            </a:pPr>
            <a:r>
              <a:rPr lang="en-GB" sz="1600" dirty="0">
                <a:solidFill>
                  <a:srgbClr val="FFFFFF"/>
                </a:solidFill>
                <a:latin typeface="Arial"/>
                <a:cs typeface="Arial"/>
                <a:hlinkClick r:id="rId2"/>
              </a:rPr>
              <a:t>Zoom Registration</a:t>
            </a:r>
            <a:endParaRPr lang="en-GB" sz="1600" dirty="0">
              <a:latin typeface="Arial"/>
              <a:cs typeface="Arial"/>
            </a:endParaRPr>
          </a:p>
        </p:txBody>
      </p:sp>
      <p:pic>
        <p:nvPicPr>
          <p:cNvPr id="8" name="object 8"/>
          <p:cNvPicPr/>
          <p:nvPr/>
        </p:nvPicPr>
        <p:blipFill>
          <a:blip r:embed="rId3" cstate="print"/>
          <a:stretch>
            <a:fillRect/>
          </a:stretch>
        </p:blipFill>
        <p:spPr>
          <a:xfrm>
            <a:off x="316865" y="164464"/>
            <a:ext cx="1489708" cy="550543"/>
          </a:xfrm>
          <a:prstGeom prst="rect">
            <a:avLst/>
          </a:prstGeom>
        </p:spPr>
      </p:pic>
      <p:sp>
        <p:nvSpPr>
          <p:cNvPr id="10" name="object 5">
            <a:extLst>
              <a:ext uri="{FF2B5EF4-FFF2-40B4-BE49-F238E27FC236}">
                <a16:creationId xmlns:a16="http://schemas.microsoft.com/office/drawing/2014/main" id="{E9A80390-2FC0-4B61-8130-79001EE1AAF4}"/>
              </a:ext>
            </a:extLst>
          </p:cNvPr>
          <p:cNvSpPr txBox="1"/>
          <p:nvPr/>
        </p:nvSpPr>
        <p:spPr>
          <a:xfrm>
            <a:off x="3874705" y="4819979"/>
            <a:ext cx="3415665" cy="2057038"/>
          </a:xfrm>
          <a:prstGeom prst="rect">
            <a:avLst/>
          </a:prstGeom>
          <a:solidFill>
            <a:srgbClr val="2D2C7E"/>
          </a:solidFill>
        </p:spPr>
        <p:txBody>
          <a:bodyPr vert="horz" wrap="square" lIns="0" tIns="73025" rIns="0" bIns="0" rtlCol="0">
            <a:spAutoFit/>
          </a:bodyPr>
          <a:lstStyle/>
          <a:p>
            <a:pPr marL="168275">
              <a:lnSpc>
                <a:spcPct val="100000"/>
              </a:lnSpc>
            </a:pPr>
            <a:r>
              <a:rPr lang="en-US" sz="1600" dirty="0">
                <a:solidFill>
                  <a:srgbClr val="FFFFFF"/>
                </a:solidFill>
                <a:latin typeface="Arial"/>
                <a:cs typeface="Arial"/>
              </a:rPr>
              <a:t>Webinar 11</a:t>
            </a:r>
          </a:p>
          <a:p>
            <a:pPr marL="168275">
              <a:lnSpc>
                <a:spcPct val="100000"/>
              </a:lnSpc>
            </a:pPr>
            <a:r>
              <a:rPr lang="en-US" sz="1600" dirty="0">
                <a:solidFill>
                  <a:srgbClr val="FFFFFF"/>
                </a:solidFill>
                <a:latin typeface="Arial"/>
                <a:cs typeface="Arial"/>
              </a:rPr>
              <a:t>22 February at 12.30pm</a:t>
            </a:r>
            <a:endParaRPr lang="en-US" sz="1600" dirty="0">
              <a:latin typeface="Arial"/>
              <a:cs typeface="Arial"/>
            </a:endParaRPr>
          </a:p>
          <a:p>
            <a:pPr marL="168275" marR="328295">
              <a:lnSpc>
                <a:spcPct val="101800"/>
              </a:lnSpc>
            </a:pPr>
            <a:r>
              <a:rPr lang="en-US" sz="1600" i="1" dirty="0">
                <a:solidFill>
                  <a:srgbClr val="FFFFFF"/>
                </a:solidFill>
                <a:latin typeface="Arial"/>
                <a:cs typeface="Arial"/>
              </a:rPr>
              <a:t>Topic</a:t>
            </a:r>
            <a:r>
              <a:rPr lang="en-US" sz="1600" dirty="0">
                <a:solidFill>
                  <a:srgbClr val="FFFFFF"/>
                </a:solidFill>
                <a:latin typeface="Arial"/>
                <a:cs typeface="Arial"/>
              </a:rPr>
              <a:t>: Using linked data to evaluate local early years </a:t>
            </a:r>
            <a:r>
              <a:rPr lang="en-US" sz="1600" dirty="0" err="1">
                <a:solidFill>
                  <a:srgbClr val="FFFFFF"/>
                </a:solidFill>
                <a:latin typeface="Arial"/>
                <a:cs typeface="Arial"/>
              </a:rPr>
              <a:t>programmes</a:t>
            </a:r>
            <a:r>
              <a:rPr lang="en-US" sz="1600" dirty="0">
                <a:solidFill>
                  <a:srgbClr val="FFFFFF"/>
                </a:solidFill>
                <a:latin typeface="Arial"/>
                <a:cs typeface="Arial"/>
              </a:rPr>
              <a:t>: insights from the LEAP partnership</a:t>
            </a:r>
          </a:p>
          <a:p>
            <a:pPr marL="168275" marR="328295">
              <a:lnSpc>
                <a:spcPct val="101800"/>
              </a:lnSpc>
            </a:pPr>
            <a:r>
              <a:rPr lang="en-US" sz="1600" i="1" dirty="0">
                <a:solidFill>
                  <a:srgbClr val="FFFFFF"/>
                </a:solidFill>
                <a:latin typeface="Arial"/>
                <a:cs typeface="Arial"/>
              </a:rPr>
              <a:t>Speaker</a:t>
            </a:r>
            <a:r>
              <a:rPr lang="en-US" sz="1600" b="1" dirty="0">
                <a:solidFill>
                  <a:srgbClr val="FFFFFF"/>
                </a:solidFill>
                <a:latin typeface="Arial"/>
                <a:cs typeface="Arial"/>
              </a:rPr>
              <a:t>: </a:t>
            </a:r>
            <a:r>
              <a:rPr lang="en-US" sz="1600" dirty="0">
                <a:solidFill>
                  <a:srgbClr val="FFFFFF"/>
                </a:solidFill>
                <a:latin typeface="Arial"/>
                <a:cs typeface="Arial"/>
              </a:rPr>
              <a:t>Sophie Woodhead</a:t>
            </a:r>
            <a:r>
              <a:rPr lang="en-US" sz="1600" b="1" dirty="0">
                <a:solidFill>
                  <a:srgbClr val="FFFFFF"/>
                </a:solidFill>
                <a:latin typeface="Arial"/>
                <a:cs typeface="Arial"/>
              </a:rPr>
              <a:t> </a:t>
            </a:r>
          </a:p>
          <a:p>
            <a:pPr marL="168275">
              <a:lnSpc>
                <a:spcPts val="1785"/>
              </a:lnSpc>
              <a:spcAft>
                <a:spcPts val="600"/>
              </a:spcAft>
            </a:pPr>
            <a:r>
              <a:rPr lang="en-GB" sz="1600" dirty="0">
                <a:solidFill>
                  <a:srgbClr val="FFFFFF"/>
                </a:solidFill>
                <a:latin typeface="Arial"/>
                <a:cs typeface="Arial"/>
                <a:hlinkClick r:id="rId4"/>
              </a:rPr>
              <a:t>Zoom Registration</a:t>
            </a:r>
            <a:endParaRPr lang="en-GB" sz="1600" dirty="0">
              <a:latin typeface="Arial"/>
              <a:cs typeface="Arial"/>
            </a:endParaRPr>
          </a:p>
        </p:txBody>
      </p:sp>
      <p:sp>
        <p:nvSpPr>
          <p:cNvPr id="11" name="object 5">
            <a:extLst>
              <a:ext uri="{FF2B5EF4-FFF2-40B4-BE49-F238E27FC236}">
                <a16:creationId xmlns:a16="http://schemas.microsoft.com/office/drawing/2014/main" id="{994E2424-793B-4C84-B34E-BDA9E3702BA9}"/>
              </a:ext>
            </a:extLst>
          </p:cNvPr>
          <p:cNvSpPr txBox="1"/>
          <p:nvPr/>
        </p:nvSpPr>
        <p:spPr>
          <a:xfrm>
            <a:off x="3890044" y="7066603"/>
            <a:ext cx="3415664" cy="2313134"/>
          </a:xfrm>
          <a:prstGeom prst="rect">
            <a:avLst/>
          </a:prstGeom>
          <a:solidFill>
            <a:srgbClr val="D9398D"/>
          </a:solidFill>
        </p:spPr>
        <p:txBody>
          <a:bodyPr vert="horz" wrap="square" lIns="0" tIns="73025" rIns="0" bIns="0" rtlCol="0">
            <a:spAutoFit/>
          </a:bodyPr>
          <a:lstStyle/>
          <a:p>
            <a:pPr marL="168275">
              <a:lnSpc>
                <a:spcPct val="100000"/>
              </a:lnSpc>
              <a:spcBef>
                <a:spcPts val="575"/>
              </a:spcBef>
            </a:pPr>
            <a:r>
              <a:rPr sz="1600" dirty="0">
                <a:solidFill>
                  <a:srgbClr val="FFFFFF"/>
                </a:solidFill>
                <a:latin typeface="Arial"/>
                <a:cs typeface="Arial"/>
              </a:rPr>
              <a:t>Webinar </a:t>
            </a:r>
            <a:r>
              <a:rPr lang="en-GB" sz="1600" dirty="0">
                <a:solidFill>
                  <a:srgbClr val="FFFFFF"/>
                </a:solidFill>
                <a:latin typeface="Arial"/>
                <a:cs typeface="Arial"/>
              </a:rPr>
              <a:t>13</a:t>
            </a:r>
            <a:endParaRPr sz="1600" dirty="0">
              <a:latin typeface="Arial"/>
              <a:cs typeface="Arial"/>
            </a:endParaRPr>
          </a:p>
          <a:p>
            <a:pPr marL="168275" marR="328295">
              <a:lnSpc>
                <a:spcPct val="101800"/>
              </a:lnSpc>
            </a:pPr>
            <a:r>
              <a:rPr lang="en-GB" sz="1600" dirty="0">
                <a:solidFill>
                  <a:srgbClr val="FFFFFF"/>
                </a:solidFill>
                <a:latin typeface="Arial"/>
                <a:cs typeface="Arial"/>
              </a:rPr>
              <a:t>20 March at 12.30pm</a:t>
            </a:r>
          </a:p>
          <a:p>
            <a:pPr marL="168275" marR="328295">
              <a:lnSpc>
                <a:spcPct val="101800"/>
              </a:lnSpc>
            </a:pPr>
            <a:r>
              <a:rPr lang="en-GB" sz="1600" i="1" dirty="0">
                <a:solidFill>
                  <a:srgbClr val="FFFFFF"/>
                </a:solidFill>
                <a:latin typeface="Arial"/>
                <a:cs typeface="Arial"/>
              </a:rPr>
              <a:t>T</a:t>
            </a:r>
            <a:r>
              <a:rPr sz="1600" i="1" dirty="0" err="1">
                <a:solidFill>
                  <a:srgbClr val="FFFFFF"/>
                </a:solidFill>
                <a:latin typeface="Arial"/>
                <a:cs typeface="Arial"/>
              </a:rPr>
              <a:t>opic</a:t>
            </a:r>
            <a:r>
              <a:rPr sz="1600" i="1" dirty="0">
                <a:solidFill>
                  <a:srgbClr val="FFFFFF"/>
                </a:solidFill>
                <a:latin typeface="Arial"/>
                <a:cs typeface="Arial"/>
              </a:rPr>
              <a:t>:</a:t>
            </a:r>
            <a:r>
              <a:rPr sz="1600" b="1" dirty="0">
                <a:solidFill>
                  <a:srgbClr val="FFFFFF"/>
                </a:solidFill>
                <a:latin typeface="Arial"/>
                <a:cs typeface="Arial"/>
              </a:rPr>
              <a:t> </a:t>
            </a:r>
            <a:r>
              <a:rPr lang="en-US" sz="1600" dirty="0">
                <a:solidFill>
                  <a:srgbClr val="FFFFFF"/>
                </a:solidFill>
                <a:latin typeface="Arial"/>
                <a:cs typeface="Arial"/>
              </a:rPr>
              <a:t>Identifying and responding to intimate partner violence in parents and children presenting to healthcare in the first 1000 days</a:t>
            </a:r>
            <a:endParaRPr lang="en-GB" sz="1600" dirty="0">
              <a:solidFill>
                <a:srgbClr val="FFFFFF"/>
              </a:solidFill>
              <a:latin typeface="Arial"/>
              <a:cs typeface="Arial"/>
            </a:endParaRPr>
          </a:p>
          <a:p>
            <a:pPr marL="168275" marR="328295">
              <a:lnSpc>
                <a:spcPct val="101800"/>
              </a:lnSpc>
            </a:pPr>
            <a:r>
              <a:rPr sz="1600" i="1" dirty="0">
                <a:solidFill>
                  <a:srgbClr val="FFFFFF"/>
                </a:solidFill>
                <a:latin typeface="Arial"/>
                <a:cs typeface="Arial"/>
              </a:rPr>
              <a:t>Speaker:</a:t>
            </a:r>
            <a:r>
              <a:rPr lang="en-GB" sz="1600" i="1" dirty="0">
                <a:solidFill>
                  <a:srgbClr val="FFFFFF"/>
                </a:solidFill>
                <a:latin typeface="Arial"/>
                <a:cs typeface="Arial"/>
              </a:rPr>
              <a:t> </a:t>
            </a:r>
            <a:r>
              <a:rPr lang="en-GB" sz="1600" dirty="0">
                <a:solidFill>
                  <a:srgbClr val="FFFFFF"/>
                </a:solidFill>
                <a:latin typeface="Arial"/>
                <a:cs typeface="Arial"/>
              </a:rPr>
              <a:t>Shabeer Syed</a:t>
            </a:r>
            <a:r>
              <a:rPr lang="en-GB" sz="1600" b="1" dirty="0">
                <a:solidFill>
                  <a:srgbClr val="FFFFFF"/>
                </a:solidFill>
                <a:latin typeface="Arial"/>
                <a:cs typeface="Arial"/>
              </a:rPr>
              <a:t> </a:t>
            </a:r>
          </a:p>
          <a:p>
            <a:pPr marL="168275">
              <a:lnSpc>
                <a:spcPts val="1785"/>
              </a:lnSpc>
              <a:spcAft>
                <a:spcPts val="600"/>
              </a:spcAft>
            </a:pPr>
            <a:r>
              <a:rPr lang="en-GB" sz="1600" dirty="0">
                <a:solidFill>
                  <a:srgbClr val="FFFFFF"/>
                </a:solidFill>
                <a:latin typeface="Arial"/>
                <a:cs typeface="Arial"/>
                <a:hlinkClick r:id="rId5"/>
              </a:rPr>
              <a:t>Zoom Registration</a:t>
            </a:r>
            <a:endParaRPr lang="en-GB" sz="1600" dirty="0">
              <a:latin typeface="Arial"/>
              <a:cs typeface="Arial"/>
            </a:endParaRPr>
          </a:p>
        </p:txBody>
      </p:sp>
      <p:sp>
        <p:nvSpPr>
          <p:cNvPr id="6" name="object 4">
            <a:extLst>
              <a:ext uri="{FF2B5EF4-FFF2-40B4-BE49-F238E27FC236}">
                <a16:creationId xmlns:a16="http://schemas.microsoft.com/office/drawing/2014/main" id="{1736274A-2962-17C7-4495-7EF9C6B945FF}"/>
              </a:ext>
            </a:extLst>
          </p:cNvPr>
          <p:cNvSpPr txBox="1"/>
          <p:nvPr/>
        </p:nvSpPr>
        <p:spPr>
          <a:xfrm>
            <a:off x="340077" y="3866087"/>
            <a:ext cx="6965631" cy="870751"/>
          </a:xfrm>
          <a:prstGeom prst="rect">
            <a:avLst/>
          </a:prstGeom>
          <a:solidFill>
            <a:srgbClr val="4E8A98"/>
          </a:solidFill>
        </p:spPr>
        <p:txBody>
          <a:bodyPr vert="horz" wrap="square" lIns="0" tIns="100330" rIns="0" bIns="0" rtlCol="0">
            <a:spAutoFit/>
          </a:bodyPr>
          <a:lstStyle/>
          <a:p>
            <a:pPr marL="160655">
              <a:lnSpc>
                <a:spcPct val="100000"/>
              </a:lnSpc>
              <a:spcBef>
                <a:spcPts val="790"/>
              </a:spcBef>
            </a:pPr>
            <a:r>
              <a:rPr lang="en-US" sz="1400" dirty="0">
                <a:solidFill>
                  <a:srgbClr val="FFFFFF"/>
                </a:solidFill>
                <a:latin typeface="Arial"/>
                <a:cs typeface="Arial"/>
              </a:rPr>
              <a:t>Please join our lunchtime webinar series (Winter/Spring 2024)</a:t>
            </a:r>
            <a:endParaRPr lang="en-US" sz="1400" dirty="0">
              <a:latin typeface="Arial"/>
              <a:cs typeface="Arial"/>
            </a:endParaRPr>
          </a:p>
          <a:p>
            <a:pPr marL="160655">
              <a:lnSpc>
                <a:spcPct val="100000"/>
              </a:lnSpc>
              <a:spcBef>
                <a:spcPts val="25"/>
              </a:spcBef>
            </a:pPr>
            <a:r>
              <a:rPr lang="en-US" sz="1400" dirty="0">
                <a:solidFill>
                  <a:srgbClr val="FFFFFF"/>
                </a:solidFill>
                <a:latin typeface="Arial"/>
                <a:cs typeface="Arial"/>
              </a:rPr>
              <a:t>From 12.30-1pm on the following dates: </a:t>
            </a:r>
          </a:p>
          <a:p>
            <a:pPr marL="160655">
              <a:lnSpc>
                <a:spcPct val="100000"/>
              </a:lnSpc>
              <a:spcBef>
                <a:spcPts val="25"/>
              </a:spcBef>
            </a:pPr>
            <a:r>
              <a:rPr lang="en-US" sz="1400" dirty="0">
                <a:solidFill>
                  <a:srgbClr val="FFFFFF"/>
                </a:solidFill>
                <a:latin typeface="Arial"/>
                <a:cs typeface="Arial"/>
              </a:rPr>
              <a:t>25 January, 22 February, 29 February, 20 March</a:t>
            </a:r>
          </a:p>
          <a:p>
            <a:pPr marL="160655">
              <a:lnSpc>
                <a:spcPct val="100000"/>
              </a:lnSpc>
              <a:spcBef>
                <a:spcPts val="25"/>
              </a:spcBef>
            </a:pPr>
            <a:endParaRPr lang="en-US" sz="800" dirty="0">
              <a:latin typeface="Arial"/>
              <a:cs typeface="Arial"/>
            </a:endParaRPr>
          </a:p>
        </p:txBody>
      </p:sp>
      <p:pic>
        <p:nvPicPr>
          <p:cNvPr id="9" name="object 9"/>
          <p:cNvPicPr/>
          <p:nvPr/>
        </p:nvPicPr>
        <p:blipFill>
          <a:blip r:embed="rId6" cstate="print"/>
          <a:stretch>
            <a:fillRect/>
          </a:stretch>
        </p:blipFill>
        <p:spPr>
          <a:xfrm>
            <a:off x="5911850" y="3941646"/>
            <a:ext cx="1222506" cy="719631"/>
          </a:xfrm>
          <a:prstGeom prst="rect">
            <a:avLst/>
          </a:prstGeom>
        </p:spPr>
      </p:pic>
      <p:sp>
        <p:nvSpPr>
          <p:cNvPr id="7" name="object 5">
            <a:extLst>
              <a:ext uri="{FF2B5EF4-FFF2-40B4-BE49-F238E27FC236}">
                <a16:creationId xmlns:a16="http://schemas.microsoft.com/office/drawing/2014/main" id="{A8BC4CE9-7CE2-4B90-643B-FE6E468253C0}"/>
              </a:ext>
            </a:extLst>
          </p:cNvPr>
          <p:cNvSpPr txBox="1"/>
          <p:nvPr/>
        </p:nvSpPr>
        <p:spPr>
          <a:xfrm>
            <a:off x="323850" y="7066603"/>
            <a:ext cx="3415665" cy="2303964"/>
          </a:xfrm>
          <a:prstGeom prst="rect">
            <a:avLst/>
          </a:prstGeom>
          <a:solidFill>
            <a:srgbClr val="2D2C7E"/>
          </a:solidFill>
        </p:spPr>
        <p:txBody>
          <a:bodyPr vert="horz" wrap="square" lIns="0" tIns="73025" rIns="0" bIns="0" rtlCol="0">
            <a:spAutoFit/>
          </a:bodyPr>
          <a:lstStyle/>
          <a:p>
            <a:pPr marL="168275">
              <a:lnSpc>
                <a:spcPct val="100000"/>
              </a:lnSpc>
            </a:pPr>
            <a:r>
              <a:rPr lang="en-US" sz="1600" dirty="0">
                <a:solidFill>
                  <a:srgbClr val="FFFFFF"/>
                </a:solidFill>
                <a:latin typeface="Arial"/>
                <a:cs typeface="Arial"/>
              </a:rPr>
              <a:t>Webinar 12</a:t>
            </a:r>
          </a:p>
          <a:p>
            <a:pPr marL="168275">
              <a:lnSpc>
                <a:spcPct val="100000"/>
              </a:lnSpc>
            </a:pPr>
            <a:r>
              <a:rPr lang="en-US" sz="1600" dirty="0">
                <a:solidFill>
                  <a:srgbClr val="FFFFFF"/>
                </a:solidFill>
                <a:latin typeface="Arial"/>
                <a:cs typeface="Arial"/>
              </a:rPr>
              <a:t>29 February at 12.30pm</a:t>
            </a:r>
            <a:endParaRPr lang="en-US" sz="1600" dirty="0">
              <a:latin typeface="Arial"/>
              <a:cs typeface="Arial"/>
            </a:endParaRPr>
          </a:p>
          <a:p>
            <a:pPr marL="168275" marR="328295">
              <a:lnSpc>
                <a:spcPct val="101800"/>
              </a:lnSpc>
            </a:pPr>
            <a:r>
              <a:rPr lang="en-US" sz="1600" i="1" dirty="0">
                <a:solidFill>
                  <a:srgbClr val="FFFFFF"/>
                </a:solidFill>
                <a:latin typeface="Arial"/>
                <a:cs typeface="Arial"/>
              </a:rPr>
              <a:t>Topic</a:t>
            </a:r>
            <a:r>
              <a:rPr lang="en-US" sz="1600" dirty="0">
                <a:solidFill>
                  <a:srgbClr val="FFFFFF"/>
                </a:solidFill>
                <a:latin typeface="Arial"/>
                <a:cs typeface="Arial"/>
              </a:rPr>
              <a:t>: Linking to health care  databases across Europe and the UK: results and recommendations from the </a:t>
            </a:r>
            <a:r>
              <a:rPr lang="en-US" sz="1600" dirty="0" err="1">
                <a:solidFill>
                  <a:srgbClr val="FFFFFF"/>
                </a:solidFill>
                <a:latin typeface="Arial"/>
                <a:cs typeface="Arial"/>
              </a:rPr>
              <a:t>EUROlinkCAT</a:t>
            </a:r>
            <a:r>
              <a:rPr lang="en-US" sz="1600" dirty="0">
                <a:solidFill>
                  <a:srgbClr val="FFFFFF"/>
                </a:solidFill>
                <a:latin typeface="Arial"/>
                <a:cs typeface="Arial"/>
              </a:rPr>
              <a:t> project </a:t>
            </a:r>
          </a:p>
          <a:p>
            <a:pPr marL="168275" marR="328295">
              <a:lnSpc>
                <a:spcPct val="101800"/>
              </a:lnSpc>
            </a:pPr>
            <a:r>
              <a:rPr lang="en-US" sz="1600" i="1" dirty="0">
                <a:solidFill>
                  <a:srgbClr val="FFFFFF"/>
                </a:solidFill>
                <a:latin typeface="Arial"/>
                <a:cs typeface="Arial"/>
              </a:rPr>
              <a:t>Speaker</a:t>
            </a:r>
            <a:r>
              <a:rPr lang="en-US" sz="1600" b="1" dirty="0">
                <a:solidFill>
                  <a:srgbClr val="FFFFFF"/>
                </a:solidFill>
                <a:latin typeface="Arial"/>
                <a:cs typeface="Arial"/>
              </a:rPr>
              <a:t>: </a:t>
            </a:r>
            <a:r>
              <a:rPr lang="en-US" sz="1600" dirty="0">
                <a:solidFill>
                  <a:srgbClr val="FFFFFF"/>
                </a:solidFill>
                <a:latin typeface="Arial"/>
                <a:cs typeface="Arial"/>
              </a:rPr>
              <a:t>Maria Loane</a:t>
            </a:r>
            <a:endParaRPr lang="en-US" sz="1600" b="1" dirty="0">
              <a:solidFill>
                <a:srgbClr val="FFFFFF"/>
              </a:solidFill>
              <a:latin typeface="Arial"/>
              <a:cs typeface="Arial"/>
            </a:endParaRPr>
          </a:p>
          <a:p>
            <a:pPr marL="168275">
              <a:lnSpc>
                <a:spcPts val="1785"/>
              </a:lnSpc>
              <a:spcAft>
                <a:spcPts val="600"/>
              </a:spcAft>
            </a:pPr>
            <a:r>
              <a:rPr lang="en-GB" sz="1600" dirty="0">
                <a:solidFill>
                  <a:srgbClr val="FFFFFF"/>
                </a:solidFill>
                <a:latin typeface="Arial"/>
                <a:cs typeface="Arial"/>
                <a:hlinkClick r:id="rId7"/>
              </a:rPr>
              <a:t>Zoom Registration</a:t>
            </a:r>
            <a:endParaRPr lang="en-US" sz="1600" dirty="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302101" y="4720019"/>
            <a:ext cx="5987734" cy="1554849"/>
          </a:xfrm>
          <a:prstGeom prst="rect">
            <a:avLst/>
          </a:prstGeom>
          <a:solidFill>
            <a:srgbClr val="D9398D"/>
          </a:solidFill>
        </p:spPr>
        <p:txBody>
          <a:bodyPr vert="horz" wrap="square" lIns="0" tIns="80010" rIns="0" bIns="0" rtlCol="0">
            <a:spAutoFit/>
          </a:bodyPr>
          <a:lstStyle/>
          <a:p>
            <a:pPr marL="167640">
              <a:lnSpc>
                <a:spcPct val="100000"/>
              </a:lnSpc>
              <a:spcBef>
                <a:spcPts val="630"/>
              </a:spcBef>
            </a:pPr>
            <a:r>
              <a:rPr sz="1600" dirty="0">
                <a:solidFill>
                  <a:srgbClr val="FFFFFF"/>
                </a:solidFill>
                <a:latin typeface="Arial"/>
                <a:cs typeface="Arial"/>
              </a:rPr>
              <a:t>Webinar </a:t>
            </a:r>
            <a:r>
              <a:rPr lang="en-GB" sz="1600" dirty="0">
                <a:solidFill>
                  <a:srgbClr val="FFFFFF"/>
                </a:solidFill>
                <a:latin typeface="Arial"/>
                <a:cs typeface="Arial"/>
              </a:rPr>
              <a:t>10: Thursday 25 January, 12.30pm</a:t>
            </a:r>
            <a:endParaRPr sz="1600" dirty="0">
              <a:latin typeface="Arial"/>
              <a:cs typeface="Arial"/>
            </a:endParaRPr>
          </a:p>
          <a:p>
            <a:pPr marL="167640" marR="273685">
              <a:lnSpc>
                <a:spcPct val="101200"/>
              </a:lnSpc>
              <a:spcBef>
                <a:spcPts val="25"/>
              </a:spcBef>
            </a:pPr>
            <a:endParaRPr lang="en-GB" sz="1600" b="1" dirty="0">
              <a:solidFill>
                <a:srgbClr val="FFFFFF"/>
              </a:solidFill>
              <a:latin typeface="Arial"/>
              <a:cs typeface="Arial"/>
            </a:endParaRPr>
          </a:p>
          <a:p>
            <a:pPr marL="167640" marR="273685">
              <a:lnSpc>
                <a:spcPct val="101200"/>
              </a:lnSpc>
              <a:spcBef>
                <a:spcPts val="25"/>
              </a:spcBef>
            </a:pPr>
            <a:r>
              <a:rPr sz="1600" i="1" dirty="0">
                <a:solidFill>
                  <a:srgbClr val="FFFFFF"/>
                </a:solidFill>
                <a:latin typeface="Arial"/>
                <a:cs typeface="Arial"/>
              </a:rPr>
              <a:t>Topic</a:t>
            </a:r>
            <a:r>
              <a:rPr sz="1600" b="1" dirty="0">
                <a:solidFill>
                  <a:srgbClr val="FFFFFF"/>
                </a:solidFill>
                <a:latin typeface="Arial"/>
                <a:cs typeface="Arial"/>
              </a:rPr>
              <a:t>: </a:t>
            </a:r>
            <a:r>
              <a:rPr lang="en-US" sz="1600" dirty="0">
                <a:solidFill>
                  <a:srgbClr val="FFFFFF"/>
                </a:solidFill>
                <a:latin typeface="Arial"/>
                <a:cs typeface="Arial"/>
              </a:rPr>
              <a:t>Unseen consequences? Unravelling the effect of welfare changes on child and maternal mental health</a:t>
            </a:r>
          </a:p>
          <a:p>
            <a:pPr marL="167640" marR="273685">
              <a:lnSpc>
                <a:spcPct val="101200"/>
              </a:lnSpc>
              <a:spcBef>
                <a:spcPts val="25"/>
              </a:spcBef>
            </a:pPr>
            <a:endParaRPr lang="en-US" sz="1600" dirty="0">
              <a:solidFill>
                <a:srgbClr val="FFFFFF"/>
              </a:solidFill>
              <a:latin typeface="Arial"/>
              <a:cs typeface="Arial"/>
            </a:endParaRPr>
          </a:p>
          <a:p>
            <a:pPr marL="167640" marR="273685">
              <a:lnSpc>
                <a:spcPct val="101200"/>
              </a:lnSpc>
              <a:spcBef>
                <a:spcPts val="25"/>
              </a:spcBef>
            </a:pPr>
            <a:r>
              <a:rPr sz="1600" i="1" dirty="0">
                <a:solidFill>
                  <a:srgbClr val="FFFFFF"/>
                </a:solidFill>
                <a:latin typeface="Arial"/>
                <a:cs typeface="Arial"/>
              </a:rPr>
              <a:t>Speaker</a:t>
            </a:r>
            <a:r>
              <a:rPr sz="1600" b="1" dirty="0">
                <a:solidFill>
                  <a:srgbClr val="FFFFFF"/>
                </a:solidFill>
                <a:latin typeface="Arial"/>
                <a:cs typeface="Arial"/>
              </a:rPr>
              <a:t>: </a:t>
            </a:r>
            <a:r>
              <a:rPr lang="en-GB" sz="1600" dirty="0">
                <a:solidFill>
                  <a:srgbClr val="FFFFFF"/>
                </a:solidFill>
                <a:latin typeface="Arial"/>
                <a:cs typeface="Arial"/>
              </a:rPr>
              <a:t>Sophie Wickham</a:t>
            </a:r>
            <a:endParaRPr sz="1600" dirty="0">
              <a:latin typeface="Arial"/>
              <a:cs typeface="Arial"/>
            </a:endParaRPr>
          </a:p>
        </p:txBody>
      </p:sp>
      <p:sp>
        <p:nvSpPr>
          <p:cNvPr id="6" name="object 6"/>
          <p:cNvSpPr txBox="1"/>
          <p:nvPr/>
        </p:nvSpPr>
        <p:spPr>
          <a:xfrm>
            <a:off x="346711" y="6255818"/>
            <a:ext cx="6946265" cy="2663871"/>
          </a:xfrm>
          <a:prstGeom prst="rect">
            <a:avLst/>
          </a:prstGeom>
        </p:spPr>
        <p:txBody>
          <a:bodyPr vert="horz" wrap="square" lIns="0" tIns="12700" rIns="0" bIns="0" rtlCol="0">
            <a:spAutoFit/>
          </a:bodyPr>
          <a:lstStyle/>
          <a:p>
            <a:pPr marL="241300" marR="5080" indent="-228600">
              <a:lnSpc>
                <a:spcPct val="116700"/>
              </a:lnSpc>
              <a:spcBef>
                <a:spcPts val="100"/>
              </a:spcBef>
              <a:buChar char="•"/>
              <a:tabLst>
                <a:tab pos="240665" algn="l"/>
                <a:tab pos="241300" algn="l"/>
              </a:tabLst>
            </a:pPr>
            <a:endParaRPr lang="en-GB" sz="1200" i="1" dirty="0">
              <a:latin typeface="Arial"/>
              <a:cs typeface="Arial"/>
            </a:endParaRPr>
          </a:p>
          <a:p>
            <a:pPr marL="241300" marR="5080" indent="-228600">
              <a:lnSpc>
                <a:spcPct val="116700"/>
              </a:lnSpc>
              <a:spcBef>
                <a:spcPts val="100"/>
              </a:spcBef>
              <a:buFontTx/>
              <a:buChar char="•"/>
              <a:tabLst>
                <a:tab pos="240665" algn="l"/>
                <a:tab pos="241300" algn="l"/>
              </a:tabLst>
            </a:pPr>
            <a:r>
              <a:rPr lang="en-US" sz="1200" dirty="0">
                <a:latin typeface="Arial"/>
                <a:cs typeface="Arial"/>
              </a:rPr>
              <a:t>Universal Credit has been with us for a decade now.</a:t>
            </a:r>
          </a:p>
          <a:p>
            <a:pPr marL="241300" marR="5080" indent="-228600">
              <a:lnSpc>
                <a:spcPct val="116700"/>
              </a:lnSpc>
              <a:spcBef>
                <a:spcPts val="100"/>
              </a:spcBef>
              <a:buFontTx/>
              <a:buChar char="•"/>
              <a:tabLst>
                <a:tab pos="240665" algn="l"/>
                <a:tab pos="241300" algn="l"/>
              </a:tabLst>
            </a:pPr>
            <a:r>
              <a:rPr lang="en-US" sz="1200" dirty="0">
                <a:latin typeface="Arial"/>
                <a:cs typeface="Arial"/>
              </a:rPr>
              <a:t>The session will provide a brief overview of the work ongoing that explores the mental health impact of the introduction of Universal Credit on mothers and children.</a:t>
            </a:r>
          </a:p>
          <a:p>
            <a:pPr marL="241300" marR="5080" indent="-228600">
              <a:lnSpc>
                <a:spcPct val="116700"/>
              </a:lnSpc>
              <a:spcBef>
                <a:spcPts val="100"/>
              </a:spcBef>
              <a:buFontTx/>
              <a:buChar char="•"/>
              <a:tabLst>
                <a:tab pos="240665" algn="l"/>
                <a:tab pos="241300" algn="l"/>
              </a:tabLst>
            </a:pPr>
            <a:r>
              <a:rPr lang="en-US" sz="1200" dirty="0">
                <a:latin typeface="Arial"/>
                <a:cs typeface="Arial"/>
              </a:rPr>
              <a:t>This includes both large nationally representative data sets and locally linked administrative data. </a:t>
            </a:r>
          </a:p>
          <a:p>
            <a:pPr marL="241300" marR="5080" indent="-228600">
              <a:lnSpc>
                <a:spcPct val="116700"/>
              </a:lnSpc>
              <a:spcBef>
                <a:spcPts val="100"/>
              </a:spcBef>
              <a:buFontTx/>
              <a:buChar char="•"/>
              <a:tabLst>
                <a:tab pos="240665" algn="l"/>
                <a:tab pos="241300" algn="l"/>
              </a:tabLst>
            </a:pPr>
            <a:r>
              <a:rPr lang="en-US" sz="1200" dirty="0">
                <a:latin typeface="Arial"/>
                <a:cs typeface="Arial"/>
              </a:rPr>
              <a:t>Interim findings will be presented from various ongoing projects and discussed in the context of local and national action to effect positive changes to policy implementation.</a:t>
            </a:r>
            <a:endParaRPr lang="en-GB" sz="1200" dirty="0">
              <a:latin typeface="Arial"/>
              <a:cs typeface="Arial"/>
            </a:endParaRPr>
          </a:p>
          <a:p>
            <a:pPr marL="241300" marR="5080" indent="-228600">
              <a:lnSpc>
                <a:spcPct val="116700"/>
              </a:lnSpc>
              <a:spcBef>
                <a:spcPts val="100"/>
              </a:spcBef>
              <a:buChar char="•"/>
              <a:tabLst>
                <a:tab pos="240665" algn="l"/>
                <a:tab pos="241300" algn="l"/>
              </a:tabLst>
            </a:pPr>
            <a:endParaRPr lang="en-GB" sz="1200" i="1" dirty="0">
              <a:latin typeface="Arial"/>
              <a:cs typeface="Arial"/>
            </a:endParaRPr>
          </a:p>
          <a:p>
            <a:pPr marL="241300" marR="5080" indent="-228600">
              <a:lnSpc>
                <a:spcPct val="116700"/>
              </a:lnSpc>
              <a:spcBef>
                <a:spcPts val="100"/>
              </a:spcBef>
              <a:buChar char="•"/>
              <a:tabLst>
                <a:tab pos="240665" algn="l"/>
                <a:tab pos="241300" algn="l"/>
              </a:tabLst>
            </a:pPr>
            <a:r>
              <a:rPr lang="en-GB" sz="1200" i="1" dirty="0">
                <a:latin typeface="Arial"/>
                <a:cs typeface="Arial"/>
              </a:rPr>
              <a:t>Speaker</a:t>
            </a:r>
            <a:r>
              <a:rPr lang="en-GB" sz="1200">
                <a:latin typeface="Arial"/>
                <a:cs typeface="Arial"/>
              </a:rPr>
              <a:t>: Dr </a:t>
            </a:r>
            <a:r>
              <a:rPr lang="en-US" sz="1200">
                <a:latin typeface="Arial"/>
                <a:cs typeface="Arial"/>
              </a:rPr>
              <a:t>Sophie </a:t>
            </a:r>
            <a:r>
              <a:rPr lang="en-US" sz="1200" dirty="0">
                <a:latin typeface="Arial"/>
                <a:cs typeface="Arial"/>
              </a:rPr>
              <a:t>Wickham is a </a:t>
            </a:r>
            <a:r>
              <a:rPr lang="en-US" sz="1200" dirty="0" err="1">
                <a:latin typeface="Arial"/>
                <a:cs typeface="Arial"/>
              </a:rPr>
              <a:t>Wellcome</a:t>
            </a:r>
            <a:r>
              <a:rPr lang="en-US" sz="1200" dirty="0">
                <a:latin typeface="Arial"/>
                <a:cs typeface="Arial"/>
              </a:rPr>
              <a:t> Trust Research Fellow and Tenure Track Fellow, Department of Public Health, Policy and Systems, University of Liverpool. </a:t>
            </a:r>
          </a:p>
          <a:p>
            <a:pPr marL="241300" marR="5080" indent="-228600">
              <a:lnSpc>
                <a:spcPct val="116700"/>
              </a:lnSpc>
              <a:spcBef>
                <a:spcPts val="100"/>
              </a:spcBef>
              <a:buChar char="•"/>
              <a:tabLst>
                <a:tab pos="240665" algn="l"/>
                <a:tab pos="241300" algn="l"/>
              </a:tabLst>
            </a:pPr>
            <a:r>
              <a:rPr lang="en-US" sz="1200" dirty="0">
                <a:latin typeface="Arial"/>
                <a:cs typeface="Arial"/>
              </a:rPr>
              <a:t>Her work has focused on understanding the public mental health effect of welfare change in recent years, using a health inequalities lens. </a:t>
            </a:r>
            <a:endParaRPr lang="en-GB" sz="1200" dirty="0">
              <a:latin typeface="Arial"/>
              <a:cs typeface="Arial"/>
            </a:endParaRPr>
          </a:p>
        </p:txBody>
      </p:sp>
      <p:pic>
        <p:nvPicPr>
          <p:cNvPr id="7" name="object 7"/>
          <p:cNvPicPr/>
          <p:nvPr/>
        </p:nvPicPr>
        <p:blipFill>
          <a:blip r:embed="rId2" cstate="print"/>
          <a:stretch>
            <a:fillRect/>
          </a:stretch>
        </p:blipFill>
        <p:spPr>
          <a:xfrm>
            <a:off x="316865" y="164464"/>
            <a:ext cx="1489708" cy="550543"/>
          </a:xfrm>
          <a:prstGeom prst="rect">
            <a:avLst/>
          </a:prstGeom>
        </p:spPr>
      </p:pic>
      <p:sp>
        <p:nvSpPr>
          <p:cNvPr id="9" name="object 3">
            <a:extLst>
              <a:ext uri="{FF2B5EF4-FFF2-40B4-BE49-F238E27FC236}">
                <a16:creationId xmlns:a16="http://schemas.microsoft.com/office/drawing/2014/main" id="{96164E70-1B19-49BE-989E-D2A0E40FD82A}"/>
              </a:ext>
            </a:extLst>
          </p:cNvPr>
          <p:cNvSpPr txBox="1"/>
          <p:nvPr/>
        </p:nvSpPr>
        <p:spPr>
          <a:xfrm>
            <a:off x="322578" y="1478537"/>
            <a:ext cx="6938648" cy="2275623"/>
          </a:xfrm>
          <a:prstGeom prst="rect">
            <a:avLst/>
          </a:prstGeom>
        </p:spPr>
        <p:txBody>
          <a:bodyPr vert="horz" wrap="square" lIns="0" tIns="11430" rIns="0" bIns="0" rtlCol="0">
            <a:spAutoFit/>
          </a:bodyPr>
          <a:lstStyle/>
          <a:p>
            <a:pPr marL="27940">
              <a:lnSpc>
                <a:spcPct val="100000"/>
              </a:lnSpc>
              <a:spcBef>
                <a:spcPts val="90"/>
              </a:spcBef>
            </a:pPr>
            <a:r>
              <a:rPr sz="1400" dirty="0">
                <a:latin typeface="Arial"/>
                <a:cs typeface="Arial"/>
              </a:rPr>
              <a:t>How can administrative data be used to evaluate policies in the early years?</a:t>
            </a:r>
          </a:p>
          <a:p>
            <a:pPr marL="241300" marR="81915" indent="-228600">
              <a:lnSpc>
                <a:spcPct val="116700"/>
              </a:lnSpc>
              <a:spcBef>
                <a:spcPts val="869"/>
              </a:spcBef>
              <a:buChar char="•"/>
              <a:tabLst>
                <a:tab pos="240665" algn="l"/>
                <a:tab pos="241300" algn="l"/>
              </a:tabLst>
            </a:pPr>
            <a:r>
              <a:rPr lang="en-US" sz="1200" dirty="0">
                <a:latin typeface="Arial"/>
                <a:cs typeface="Arial"/>
              </a:rPr>
              <a:t>The Maternal and Child Health Network warmly invites you to join our lunchtime webinar series, which showcases evaluations of policy in the early years and explores issues around using administrative data. This includes work in progress as well as completed projects from across the 4 UK nations. Presentations will focus on routine and administrative data or secondary analysis of existing data.</a:t>
            </a:r>
          </a:p>
          <a:p>
            <a:pPr marL="241300" marR="297815" indent="-228600">
              <a:lnSpc>
                <a:spcPct val="116700"/>
              </a:lnSpc>
              <a:spcBef>
                <a:spcPts val="75"/>
              </a:spcBef>
              <a:buChar char="•"/>
              <a:tabLst>
                <a:tab pos="240665" algn="l"/>
                <a:tab pos="241300" algn="l"/>
              </a:tabLst>
            </a:pPr>
            <a:r>
              <a:rPr lang="en-US" sz="1200" dirty="0">
                <a:latin typeface="Arial"/>
                <a:cs typeface="Arial"/>
              </a:rPr>
              <a:t>The webinar series is open to anyone with an interest in child and maternal health including academics, policymakers, administrative data controllers, third sector </a:t>
            </a:r>
            <a:r>
              <a:rPr lang="en-US" sz="1200" dirty="0" err="1">
                <a:latin typeface="Arial"/>
                <a:cs typeface="Arial"/>
              </a:rPr>
              <a:t>organisations</a:t>
            </a:r>
            <a:r>
              <a:rPr lang="en-US" sz="1200" dirty="0">
                <a:latin typeface="Arial"/>
                <a:cs typeface="Arial"/>
              </a:rPr>
              <a:t>.</a:t>
            </a:r>
          </a:p>
          <a:p>
            <a:pPr marL="241300" indent="-228600">
              <a:lnSpc>
                <a:spcPct val="100000"/>
              </a:lnSpc>
              <a:spcBef>
                <a:spcPts val="310"/>
              </a:spcBef>
              <a:buChar char="•"/>
              <a:tabLst>
                <a:tab pos="240665" algn="l"/>
                <a:tab pos="241300" algn="l"/>
              </a:tabLst>
            </a:pPr>
            <a:r>
              <a:rPr lang="en-US" sz="1200" dirty="0">
                <a:latin typeface="Arial"/>
                <a:cs typeface="Arial"/>
              </a:rPr>
              <a:t>Each webinar will feature a 12-minute presentation followed by 10-15 minutes for questions and discussion.</a:t>
            </a:r>
          </a:p>
        </p:txBody>
      </p:sp>
      <p:sp>
        <p:nvSpPr>
          <p:cNvPr id="12" name="object 2">
            <a:extLst>
              <a:ext uri="{FF2B5EF4-FFF2-40B4-BE49-F238E27FC236}">
                <a16:creationId xmlns:a16="http://schemas.microsoft.com/office/drawing/2014/main" id="{B22D2648-8D61-4870-8568-904289B908D4}"/>
              </a:ext>
            </a:extLst>
          </p:cNvPr>
          <p:cNvSpPr txBox="1"/>
          <p:nvPr/>
        </p:nvSpPr>
        <p:spPr>
          <a:xfrm>
            <a:off x="314961" y="768988"/>
            <a:ext cx="6946265" cy="642868"/>
          </a:xfrm>
          <a:prstGeom prst="rect">
            <a:avLst/>
          </a:prstGeom>
          <a:solidFill>
            <a:srgbClr val="2D2C7E"/>
          </a:solidFill>
        </p:spPr>
        <p:txBody>
          <a:bodyPr vert="horz" wrap="square" lIns="0" tIns="99695" rIns="0" bIns="0" rtlCol="0">
            <a:spAutoFit/>
          </a:bodyPr>
          <a:lstStyle/>
          <a:p>
            <a:pPr marL="157480" marR="800735">
              <a:lnSpc>
                <a:spcPct val="101099"/>
              </a:lnSpc>
              <a:spcBef>
                <a:spcPts val="785"/>
              </a:spcBef>
            </a:pPr>
            <a:r>
              <a:rPr sz="1800" b="1" dirty="0">
                <a:solidFill>
                  <a:srgbClr val="FFFFFF"/>
                </a:solidFill>
                <a:latin typeface="Arial"/>
                <a:cs typeface="Arial"/>
              </a:rPr>
              <a:t>Maternal and Child Health Network (MatCHNet) Webinar Series: Policy Evaluations in the Early Years</a:t>
            </a:r>
            <a:endParaRPr sz="1800" dirty="0">
              <a:latin typeface="Arial"/>
              <a:cs typeface="Arial"/>
            </a:endParaRPr>
          </a:p>
        </p:txBody>
      </p:sp>
      <p:sp>
        <p:nvSpPr>
          <p:cNvPr id="2" name="object 4">
            <a:extLst>
              <a:ext uri="{FF2B5EF4-FFF2-40B4-BE49-F238E27FC236}">
                <a16:creationId xmlns:a16="http://schemas.microsoft.com/office/drawing/2014/main" id="{2D7D4B9E-8F0A-986E-EC0B-CE438B860242}"/>
              </a:ext>
            </a:extLst>
          </p:cNvPr>
          <p:cNvSpPr txBox="1"/>
          <p:nvPr/>
        </p:nvSpPr>
        <p:spPr>
          <a:xfrm>
            <a:off x="295595" y="3753133"/>
            <a:ext cx="6965631" cy="870751"/>
          </a:xfrm>
          <a:prstGeom prst="rect">
            <a:avLst/>
          </a:prstGeom>
          <a:solidFill>
            <a:srgbClr val="4E8A98"/>
          </a:solidFill>
        </p:spPr>
        <p:txBody>
          <a:bodyPr vert="horz" wrap="square" lIns="0" tIns="100330" rIns="0" bIns="0" rtlCol="0">
            <a:spAutoFit/>
          </a:bodyPr>
          <a:lstStyle/>
          <a:p>
            <a:pPr marL="160655">
              <a:lnSpc>
                <a:spcPct val="100000"/>
              </a:lnSpc>
              <a:spcBef>
                <a:spcPts val="790"/>
              </a:spcBef>
            </a:pPr>
            <a:r>
              <a:rPr lang="en-US" sz="1400" dirty="0">
                <a:solidFill>
                  <a:srgbClr val="FFFFFF"/>
                </a:solidFill>
                <a:latin typeface="Arial"/>
                <a:cs typeface="Arial"/>
              </a:rPr>
              <a:t>Please join our lunchtime webinar series (Winter/Spring 2024)</a:t>
            </a:r>
            <a:endParaRPr lang="en-US" sz="1400" dirty="0">
              <a:latin typeface="Arial"/>
              <a:cs typeface="Arial"/>
            </a:endParaRPr>
          </a:p>
          <a:p>
            <a:pPr marL="160655">
              <a:lnSpc>
                <a:spcPct val="100000"/>
              </a:lnSpc>
              <a:spcBef>
                <a:spcPts val="25"/>
              </a:spcBef>
            </a:pPr>
            <a:r>
              <a:rPr lang="en-US" sz="1400" dirty="0">
                <a:solidFill>
                  <a:srgbClr val="FFFFFF"/>
                </a:solidFill>
                <a:latin typeface="Arial"/>
                <a:cs typeface="Arial"/>
              </a:rPr>
              <a:t>From 12.30-1pm on the following dates: </a:t>
            </a:r>
          </a:p>
          <a:p>
            <a:pPr marL="160655">
              <a:lnSpc>
                <a:spcPct val="100000"/>
              </a:lnSpc>
              <a:spcBef>
                <a:spcPts val="25"/>
              </a:spcBef>
            </a:pPr>
            <a:r>
              <a:rPr lang="en-US" sz="1400" dirty="0">
                <a:solidFill>
                  <a:srgbClr val="FFFFFF"/>
                </a:solidFill>
                <a:latin typeface="Arial"/>
                <a:cs typeface="Arial"/>
              </a:rPr>
              <a:t>25 January, 22 February, 29 February, 20 March</a:t>
            </a:r>
          </a:p>
          <a:p>
            <a:pPr marL="160655">
              <a:lnSpc>
                <a:spcPct val="100000"/>
              </a:lnSpc>
              <a:spcBef>
                <a:spcPts val="25"/>
              </a:spcBef>
            </a:pPr>
            <a:endParaRPr lang="en-US" sz="800" dirty="0">
              <a:latin typeface="Arial"/>
              <a:cs typeface="Arial"/>
            </a:endParaRPr>
          </a:p>
        </p:txBody>
      </p:sp>
      <p:pic>
        <p:nvPicPr>
          <p:cNvPr id="4" name="Picture 3" descr="A person in a blue dress&#10;&#10;Description automatically generated">
            <a:extLst>
              <a:ext uri="{FF2B5EF4-FFF2-40B4-BE49-F238E27FC236}">
                <a16:creationId xmlns:a16="http://schemas.microsoft.com/office/drawing/2014/main" id="{168F9E48-8EFA-DA12-938F-1FEE25E5B2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35650" y="4720019"/>
            <a:ext cx="1425576" cy="155484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319448" y="4693604"/>
            <a:ext cx="5744802" cy="1629357"/>
          </a:xfrm>
          <a:prstGeom prst="rect">
            <a:avLst/>
          </a:prstGeom>
          <a:solidFill>
            <a:srgbClr val="2D2C7E"/>
          </a:solidFill>
        </p:spPr>
        <p:txBody>
          <a:bodyPr vert="horz" wrap="square" lIns="0" tIns="80010" rIns="0" bIns="0" rtlCol="0">
            <a:spAutoFit/>
          </a:bodyPr>
          <a:lstStyle/>
          <a:p>
            <a:pPr marL="167640">
              <a:lnSpc>
                <a:spcPct val="100000"/>
              </a:lnSpc>
              <a:spcBef>
                <a:spcPts val="630"/>
              </a:spcBef>
            </a:pPr>
            <a:r>
              <a:rPr sz="1600" dirty="0">
                <a:solidFill>
                  <a:srgbClr val="FFFFFF"/>
                </a:solidFill>
                <a:latin typeface="Arial"/>
                <a:cs typeface="Arial"/>
              </a:rPr>
              <a:t>Webinar </a:t>
            </a:r>
            <a:r>
              <a:rPr lang="en-GB" sz="1600" dirty="0">
                <a:solidFill>
                  <a:srgbClr val="FFFFFF"/>
                </a:solidFill>
                <a:latin typeface="Arial"/>
                <a:cs typeface="Arial"/>
              </a:rPr>
              <a:t>11</a:t>
            </a:r>
            <a:r>
              <a:rPr sz="1600" dirty="0">
                <a:solidFill>
                  <a:srgbClr val="FFFFFF"/>
                </a:solidFill>
                <a:latin typeface="Arial"/>
                <a:cs typeface="Arial"/>
              </a:rPr>
              <a:t>:</a:t>
            </a:r>
            <a:r>
              <a:rPr lang="en-GB" sz="1600" dirty="0">
                <a:solidFill>
                  <a:srgbClr val="FFFFFF"/>
                </a:solidFill>
                <a:latin typeface="Arial"/>
                <a:cs typeface="Arial"/>
              </a:rPr>
              <a:t> Thursday 22 February, 12.30pm</a:t>
            </a:r>
          </a:p>
          <a:p>
            <a:pPr marL="167640">
              <a:lnSpc>
                <a:spcPct val="100000"/>
              </a:lnSpc>
              <a:spcBef>
                <a:spcPts val="600"/>
              </a:spcBef>
            </a:pPr>
            <a:endParaRPr lang="en-GB" sz="1600" b="1" dirty="0">
              <a:solidFill>
                <a:srgbClr val="FFFFFF"/>
              </a:solidFill>
              <a:latin typeface="Arial"/>
              <a:cs typeface="Arial"/>
            </a:endParaRPr>
          </a:p>
          <a:p>
            <a:pPr marL="167640" marR="273685">
              <a:lnSpc>
                <a:spcPct val="101200"/>
              </a:lnSpc>
              <a:spcBef>
                <a:spcPts val="25"/>
              </a:spcBef>
            </a:pPr>
            <a:r>
              <a:rPr lang="en-GB" sz="1600" i="1" dirty="0">
                <a:solidFill>
                  <a:srgbClr val="FFFFFF"/>
                </a:solidFill>
                <a:latin typeface="Arial"/>
                <a:cs typeface="Arial"/>
              </a:rPr>
              <a:t>T</a:t>
            </a:r>
            <a:r>
              <a:rPr sz="1600" i="1" dirty="0" err="1">
                <a:solidFill>
                  <a:srgbClr val="FFFFFF"/>
                </a:solidFill>
                <a:latin typeface="Arial"/>
                <a:cs typeface="Arial"/>
              </a:rPr>
              <a:t>opic</a:t>
            </a:r>
            <a:r>
              <a:rPr sz="1600" b="1" dirty="0">
                <a:solidFill>
                  <a:srgbClr val="FFFFFF"/>
                </a:solidFill>
                <a:latin typeface="Arial"/>
                <a:cs typeface="Arial"/>
              </a:rPr>
              <a:t>:</a:t>
            </a:r>
            <a:r>
              <a:rPr sz="1600" dirty="0">
                <a:solidFill>
                  <a:srgbClr val="FFFFFF"/>
                </a:solidFill>
                <a:latin typeface="Arial"/>
                <a:cs typeface="Arial"/>
              </a:rPr>
              <a:t> </a:t>
            </a:r>
            <a:r>
              <a:rPr lang="en-GB" sz="1600" dirty="0">
                <a:solidFill>
                  <a:srgbClr val="FFFFFF"/>
                </a:solidFill>
                <a:latin typeface="Arial"/>
                <a:cs typeface="Arial"/>
              </a:rPr>
              <a:t>Using l</a:t>
            </a:r>
            <a:r>
              <a:rPr lang="en-US" sz="1600" dirty="0">
                <a:solidFill>
                  <a:srgbClr val="FFFFFF"/>
                </a:solidFill>
                <a:latin typeface="Arial"/>
                <a:cs typeface="Arial"/>
              </a:rPr>
              <a:t>inked data to evaluate local early years </a:t>
            </a:r>
            <a:r>
              <a:rPr lang="en-US" sz="1600" dirty="0" err="1">
                <a:solidFill>
                  <a:srgbClr val="FFFFFF"/>
                </a:solidFill>
                <a:latin typeface="Arial"/>
                <a:cs typeface="Arial"/>
              </a:rPr>
              <a:t>programmes</a:t>
            </a:r>
            <a:r>
              <a:rPr lang="en-US" sz="1600" dirty="0">
                <a:solidFill>
                  <a:srgbClr val="FFFFFF"/>
                </a:solidFill>
                <a:latin typeface="Arial"/>
                <a:cs typeface="Arial"/>
              </a:rPr>
              <a:t>: insights from the LEAP partnership</a:t>
            </a:r>
            <a:endParaRPr lang="en-GB" sz="1600" dirty="0">
              <a:solidFill>
                <a:srgbClr val="FFFFFF"/>
              </a:solidFill>
              <a:latin typeface="Arial"/>
              <a:cs typeface="Arial"/>
            </a:endParaRPr>
          </a:p>
          <a:p>
            <a:pPr marL="167640" marR="273685">
              <a:lnSpc>
                <a:spcPct val="101200"/>
              </a:lnSpc>
              <a:spcBef>
                <a:spcPts val="25"/>
              </a:spcBef>
            </a:pPr>
            <a:endParaRPr lang="en-GB" sz="1600" dirty="0">
              <a:solidFill>
                <a:srgbClr val="FFFFFF"/>
              </a:solidFill>
              <a:latin typeface="Arial"/>
              <a:cs typeface="Arial"/>
            </a:endParaRPr>
          </a:p>
          <a:p>
            <a:pPr marL="167640" marR="273685">
              <a:lnSpc>
                <a:spcPct val="101200"/>
              </a:lnSpc>
              <a:spcBef>
                <a:spcPts val="25"/>
              </a:spcBef>
            </a:pPr>
            <a:r>
              <a:rPr sz="1600" i="1" dirty="0">
                <a:solidFill>
                  <a:srgbClr val="FFFFFF"/>
                </a:solidFill>
                <a:latin typeface="Arial"/>
                <a:cs typeface="Arial"/>
              </a:rPr>
              <a:t>Speaker</a:t>
            </a:r>
            <a:r>
              <a:rPr sz="1600" b="1" dirty="0">
                <a:solidFill>
                  <a:srgbClr val="FFFFFF"/>
                </a:solidFill>
                <a:latin typeface="Arial"/>
                <a:cs typeface="Arial"/>
              </a:rPr>
              <a:t>:</a:t>
            </a:r>
            <a:r>
              <a:rPr lang="en-GB" sz="1600" b="1" dirty="0">
                <a:solidFill>
                  <a:srgbClr val="FFFFFF"/>
                </a:solidFill>
                <a:latin typeface="Arial"/>
                <a:cs typeface="Arial"/>
              </a:rPr>
              <a:t> </a:t>
            </a:r>
            <a:r>
              <a:rPr lang="en-GB" sz="1600" dirty="0">
                <a:solidFill>
                  <a:srgbClr val="FFFFFF"/>
                </a:solidFill>
                <a:latin typeface="Arial"/>
                <a:cs typeface="Arial"/>
              </a:rPr>
              <a:t>Sophie Woodhead</a:t>
            </a:r>
            <a:endParaRPr sz="1600" dirty="0">
              <a:latin typeface="Arial"/>
              <a:cs typeface="Arial"/>
            </a:endParaRPr>
          </a:p>
        </p:txBody>
      </p:sp>
      <p:sp>
        <p:nvSpPr>
          <p:cNvPr id="6" name="object 6"/>
          <p:cNvSpPr txBox="1"/>
          <p:nvPr/>
        </p:nvSpPr>
        <p:spPr>
          <a:xfrm>
            <a:off x="295595" y="6540801"/>
            <a:ext cx="6946265" cy="3083216"/>
          </a:xfrm>
          <a:prstGeom prst="rect">
            <a:avLst/>
          </a:prstGeom>
        </p:spPr>
        <p:txBody>
          <a:bodyPr vert="horz" wrap="square" lIns="0" tIns="12700" rIns="0" bIns="0" rtlCol="0">
            <a:spAutoFit/>
          </a:bodyPr>
          <a:lstStyle/>
          <a:p>
            <a:pPr marL="241300" marR="5080" indent="-228600">
              <a:lnSpc>
                <a:spcPct val="116700"/>
              </a:lnSpc>
              <a:spcBef>
                <a:spcPts val="100"/>
              </a:spcBef>
              <a:buChar char="•"/>
              <a:tabLst>
                <a:tab pos="240665" algn="l"/>
                <a:tab pos="241300" algn="l"/>
              </a:tabLst>
            </a:pPr>
            <a:r>
              <a:rPr lang="en-GB" sz="1200" dirty="0">
                <a:latin typeface="Arial"/>
                <a:cs typeface="Arial"/>
              </a:rPr>
              <a:t>Lambeth Early Action Partnership is one of five local partnerships which make up A Better Start, a ten-year (2015-2025) programme funded by the National Lottery Community Fund that aims to improve the life chances of babies, very young children, and families.</a:t>
            </a:r>
          </a:p>
          <a:p>
            <a:pPr marL="241300" marR="5080" indent="-228600">
              <a:lnSpc>
                <a:spcPct val="116700"/>
              </a:lnSpc>
              <a:spcBef>
                <a:spcPts val="100"/>
              </a:spcBef>
              <a:buChar char="•"/>
              <a:tabLst>
                <a:tab pos="240665" algn="l"/>
                <a:tab pos="241300" algn="l"/>
              </a:tabLst>
            </a:pPr>
            <a:r>
              <a:rPr lang="en-GB" sz="1200" dirty="0">
                <a:latin typeface="Arial"/>
                <a:cs typeface="Arial"/>
              </a:rPr>
              <a:t>LEAP works with a wide range of children, families, practitioners, and organisations across Lambeth. We fund, improve, and evaluate over 20 local services, meeting the needs of families through pregnancy and the early years of childhood.</a:t>
            </a:r>
            <a:endParaRPr lang="en-US" sz="1200" dirty="0">
              <a:latin typeface="Arial"/>
              <a:cs typeface="Arial"/>
            </a:endParaRPr>
          </a:p>
          <a:p>
            <a:pPr marL="241300" marR="5080" indent="-228600">
              <a:lnSpc>
                <a:spcPct val="116700"/>
              </a:lnSpc>
              <a:spcBef>
                <a:spcPts val="100"/>
              </a:spcBef>
              <a:buChar char="•"/>
              <a:tabLst>
                <a:tab pos="240665" algn="l"/>
                <a:tab pos="241300" algn="l"/>
              </a:tabLst>
            </a:pPr>
            <a:r>
              <a:rPr lang="en-US" sz="1200" dirty="0">
                <a:latin typeface="Arial"/>
                <a:cs typeface="Arial"/>
              </a:rPr>
              <a:t>In this session, the LEAP team will discuss how the project is </a:t>
            </a:r>
            <a:r>
              <a:rPr lang="en-GB" sz="1200" dirty="0">
                <a:latin typeface="Arial"/>
                <a:cs typeface="Arial"/>
              </a:rPr>
              <a:t>using </a:t>
            </a:r>
            <a:r>
              <a:rPr lang="en-US" sz="1200" dirty="0">
                <a:latin typeface="Arial"/>
                <a:cs typeface="Arial"/>
              </a:rPr>
              <a:t>linked data to evaluate local early years policies, practice and programming. </a:t>
            </a:r>
          </a:p>
          <a:p>
            <a:pPr marL="241300" marR="5080" indent="-228600">
              <a:lnSpc>
                <a:spcPct val="116700"/>
              </a:lnSpc>
              <a:spcBef>
                <a:spcPts val="100"/>
              </a:spcBef>
              <a:buChar char="•"/>
              <a:tabLst>
                <a:tab pos="240665" algn="l"/>
                <a:tab pos="241300" algn="l"/>
              </a:tabLst>
            </a:pPr>
            <a:r>
              <a:rPr lang="en-US" sz="1200" dirty="0">
                <a:latin typeface="Arial"/>
                <a:cs typeface="Arial"/>
              </a:rPr>
              <a:t>LEAP has developed an integrated data platform, which brings together maternity data, health visiting data, local VSO data as well as a variety of child and parental health and wellbeing outcomes. This integrated data platform is the first of its kind and provides key insights across the early years system.</a:t>
            </a:r>
          </a:p>
          <a:p>
            <a:pPr marL="241300" marR="5080" indent="-228600">
              <a:lnSpc>
                <a:spcPct val="116700"/>
              </a:lnSpc>
              <a:spcBef>
                <a:spcPts val="100"/>
              </a:spcBef>
              <a:buChar char="•"/>
              <a:tabLst>
                <a:tab pos="240665" algn="l"/>
                <a:tab pos="241300" algn="l"/>
              </a:tabLst>
            </a:pPr>
            <a:endParaRPr lang="en-US" sz="1200" i="1" dirty="0">
              <a:latin typeface="Arial"/>
              <a:cs typeface="Arial"/>
            </a:endParaRPr>
          </a:p>
          <a:p>
            <a:pPr marL="241300" marR="5080" indent="-228600">
              <a:lnSpc>
                <a:spcPct val="116700"/>
              </a:lnSpc>
              <a:spcBef>
                <a:spcPts val="100"/>
              </a:spcBef>
              <a:buChar char="•"/>
              <a:tabLst>
                <a:tab pos="240665" algn="l"/>
                <a:tab pos="241300" algn="l"/>
              </a:tabLst>
            </a:pPr>
            <a:r>
              <a:rPr lang="en-US" sz="1200" i="1" dirty="0">
                <a:latin typeface="Arial"/>
                <a:cs typeface="Arial"/>
              </a:rPr>
              <a:t>Speaker</a:t>
            </a:r>
            <a:r>
              <a:rPr lang="en-US" sz="1200" dirty="0">
                <a:latin typeface="Arial"/>
                <a:cs typeface="Arial"/>
              </a:rPr>
              <a:t>: Sophie Woodhead is the Assistant Director LEAP.</a:t>
            </a:r>
          </a:p>
        </p:txBody>
      </p:sp>
      <p:pic>
        <p:nvPicPr>
          <p:cNvPr id="7" name="object 7"/>
          <p:cNvPicPr/>
          <p:nvPr/>
        </p:nvPicPr>
        <p:blipFill>
          <a:blip r:embed="rId2" cstate="print"/>
          <a:stretch>
            <a:fillRect/>
          </a:stretch>
        </p:blipFill>
        <p:spPr>
          <a:xfrm>
            <a:off x="316865" y="164464"/>
            <a:ext cx="1489708" cy="550543"/>
          </a:xfrm>
          <a:prstGeom prst="rect">
            <a:avLst/>
          </a:prstGeom>
        </p:spPr>
      </p:pic>
      <p:sp>
        <p:nvSpPr>
          <p:cNvPr id="9" name="object 3">
            <a:extLst>
              <a:ext uri="{FF2B5EF4-FFF2-40B4-BE49-F238E27FC236}">
                <a16:creationId xmlns:a16="http://schemas.microsoft.com/office/drawing/2014/main" id="{96164E70-1B19-49BE-989E-D2A0E40FD82A}"/>
              </a:ext>
            </a:extLst>
          </p:cNvPr>
          <p:cNvSpPr txBox="1"/>
          <p:nvPr/>
        </p:nvSpPr>
        <p:spPr>
          <a:xfrm>
            <a:off x="335276" y="1483772"/>
            <a:ext cx="6914515" cy="2275623"/>
          </a:xfrm>
          <a:prstGeom prst="rect">
            <a:avLst/>
          </a:prstGeom>
        </p:spPr>
        <p:txBody>
          <a:bodyPr vert="horz" wrap="square" lIns="0" tIns="11430" rIns="0" bIns="0" rtlCol="0">
            <a:spAutoFit/>
          </a:bodyPr>
          <a:lstStyle/>
          <a:p>
            <a:pPr marL="27940">
              <a:lnSpc>
                <a:spcPct val="100000"/>
              </a:lnSpc>
              <a:spcBef>
                <a:spcPts val="90"/>
              </a:spcBef>
            </a:pPr>
            <a:r>
              <a:rPr sz="1400" dirty="0">
                <a:latin typeface="Arial"/>
                <a:cs typeface="Arial"/>
              </a:rPr>
              <a:t>How can administrative data be used to evaluate policies in the early years?</a:t>
            </a:r>
          </a:p>
          <a:p>
            <a:pPr marL="241300" marR="81915" indent="-228600">
              <a:lnSpc>
                <a:spcPct val="116700"/>
              </a:lnSpc>
              <a:spcBef>
                <a:spcPts val="869"/>
              </a:spcBef>
              <a:buChar char="•"/>
              <a:tabLst>
                <a:tab pos="240665" algn="l"/>
                <a:tab pos="241300" algn="l"/>
              </a:tabLst>
            </a:pPr>
            <a:r>
              <a:rPr lang="en-US" sz="1200" dirty="0">
                <a:latin typeface="Arial"/>
                <a:cs typeface="Arial"/>
              </a:rPr>
              <a:t>The Maternal and Child Health Network warmly invites you to join our lunchtime webinar series, which showcases evaluations of policy in the early years and explores issues around using administrative data. This includes work in progress as well as completed projects from across the 4 UK nations. Presentations will focus on routine and administrative data or secondary analysis of existing data.</a:t>
            </a:r>
          </a:p>
          <a:p>
            <a:pPr marL="241300" marR="297815" indent="-228600">
              <a:lnSpc>
                <a:spcPct val="116700"/>
              </a:lnSpc>
              <a:spcBef>
                <a:spcPts val="75"/>
              </a:spcBef>
              <a:buChar char="•"/>
              <a:tabLst>
                <a:tab pos="240665" algn="l"/>
                <a:tab pos="241300" algn="l"/>
              </a:tabLst>
            </a:pPr>
            <a:r>
              <a:rPr lang="en-US" sz="1200" dirty="0">
                <a:latin typeface="Arial"/>
                <a:cs typeface="Arial"/>
              </a:rPr>
              <a:t>The webinar series is open to anyone with an interest in child and maternal health including academics, policymakers, administrative data controllers, third sector </a:t>
            </a:r>
            <a:r>
              <a:rPr lang="en-US" sz="1200" dirty="0" err="1">
                <a:latin typeface="Arial"/>
                <a:cs typeface="Arial"/>
              </a:rPr>
              <a:t>organisations</a:t>
            </a:r>
            <a:r>
              <a:rPr lang="en-US" sz="1200" dirty="0">
                <a:latin typeface="Arial"/>
                <a:cs typeface="Arial"/>
              </a:rPr>
              <a:t>.</a:t>
            </a:r>
          </a:p>
          <a:p>
            <a:pPr marL="241300" indent="-228600">
              <a:lnSpc>
                <a:spcPct val="100000"/>
              </a:lnSpc>
              <a:spcBef>
                <a:spcPts val="310"/>
              </a:spcBef>
              <a:buChar char="•"/>
              <a:tabLst>
                <a:tab pos="240665" algn="l"/>
                <a:tab pos="241300" algn="l"/>
              </a:tabLst>
            </a:pPr>
            <a:r>
              <a:rPr lang="en-US" sz="1200" dirty="0">
                <a:latin typeface="Arial"/>
                <a:cs typeface="Arial"/>
              </a:rPr>
              <a:t>Each webinar will feature a 12-minute presentation followed by 10-15 minutes for questions and discussion.</a:t>
            </a:r>
          </a:p>
        </p:txBody>
      </p:sp>
      <p:sp>
        <p:nvSpPr>
          <p:cNvPr id="13" name="object 2">
            <a:extLst>
              <a:ext uri="{FF2B5EF4-FFF2-40B4-BE49-F238E27FC236}">
                <a16:creationId xmlns:a16="http://schemas.microsoft.com/office/drawing/2014/main" id="{6E3A0081-068E-4639-B4ED-9C7A99B1DCD0}"/>
              </a:ext>
            </a:extLst>
          </p:cNvPr>
          <p:cNvSpPr txBox="1"/>
          <p:nvPr/>
        </p:nvSpPr>
        <p:spPr>
          <a:xfrm>
            <a:off x="314961" y="768988"/>
            <a:ext cx="6946265" cy="642868"/>
          </a:xfrm>
          <a:prstGeom prst="rect">
            <a:avLst/>
          </a:prstGeom>
          <a:solidFill>
            <a:srgbClr val="2D2C7E"/>
          </a:solidFill>
        </p:spPr>
        <p:txBody>
          <a:bodyPr vert="horz" wrap="square" lIns="0" tIns="99695" rIns="0" bIns="0" rtlCol="0">
            <a:spAutoFit/>
          </a:bodyPr>
          <a:lstStyle/>
          <a:p>
            <a:pPr marL="157480" marR="800735">
              <a:lnSpc>
                <a:spcPct val="101099"/>
              </a:lnSpc>
              <a:spcBef>
                <a:spcPts val="785"/>
              </a:spcBef>
            </a:pPr>
            <a:r>
              <a:rPr sz="1800" b="1" dirty="0">
                <a:solidFill>
                  <a:srgbClr val="FFFFFF"/>
                </a:solidFill>
                <a:latin typeface="Arial"/>
                <a:cs typeface="Arial"/>
              </a:rPr>
              <a:t>Maternal and Child Health Network (MatCHNet) Webinar Series: Policy Evaluations in the Early Years</a:t>
            </a:r>
            <a:endParaRPr sz="1800" dirty="0">
              <a:latin typeface="Arial"/>
              <a:cs typeface="Arial"/>
            </a:endParaRPr>
          </a:p>
        </p:txBody>
      </p:sp>
      <p:sp>
        <p:nvSpPr>
          <p:cNvPr id="4" name="object 4">
            <a:extLst>
              <a:ext uri="{FF2B5EF4-FFF2-40B4-BE49-F238E27FC236}">
                <a16:creationId xmlns:a16="http://schemas.microsoft.com/office/drawing/2014/main" id="{848D1B1A-B9E4-0E5A-B3F8-8D9BB73821BF}"/>
              </a:ext>
            </a:extLst>
          </p:cNvPr>
          <p:cNvSpPr txBox="1"/>
          <p:nvPr/>
        </p:nvSpPr>
        <p:spPr>
          <a:xfrm>
            <a:off x="295595" y="3765527"/>
            <a:ext cx="6965631" cy="870751"/>
          </a:xfrm>
          <a:prstGeom prst="rect">
            <a:avLst/>
          </a:prstGeom>
          <a:solidFill>
            <a:srgbClr val="4E8A98"/>
          </a:solidFill>
        </p:spPr>
        <p:txBody>
          <a:bodyPr vert="horz" wrap="square" lIns="0" tIns="100330" rIns="0" bIns="0" rtlCol="0">
            <a:spAutoFit/>
          </a:bodyPr>
          <a:lstStyle/>
          <a:p>
            <a:pPr marL="160655">
              <a:lnSpc>
                <a:spcPct val="100000"/>
              </a:lnSpc>
              <a:spcBef>
                <a:spcPts val="790"/>
              </a:spcBef>
            </a:pPr>
            <a:r>
              <a:rPr sz="1400" dirty="0">
                <a:solidFill>
                  <a:srgbClr val="FFFFFF"/>
                </a:solidFill>
                <a:latin typeface="Arial"/>
                <a:cs typeface="Arial"/>
              </a:rPr>
              <a:t>Please join our lunchtime webinar series (</a:t>
            </a:r>
            <a:r>
              <a:rPr lang="en-GB" sz="1400" dirty="0">
                <a:solidFill>
                  <a:srgbClr val="FFFFFF"/>
                </a:solidFill>
                <a:latin typeface="Arial"/>
                <a:cs typeface="Arial"/>
              </a:rPr>
              <a:t>Winter/Spring 2024</a:t>
            </a:r>
            <a:r>
              <a:rPr sz="1400" dirty="0">
                <a:solidFill>
                  <a:srgbClr val="FFFFFF"/>
                </a:solidFill>
                <a:latin typeface="Arial"/>
                <a:cs typeface="Arial"/>
              </a:rPr>
              <a:t>)</a:t>
            </a:r>
            <a:endParaRPr sz="1400" dirty="0">
              <a:latin typeface="Arial"/>
              <a:cs typeface="Arial"/>
            </a:endParaRPr>
          </a:p>
          <a:p>
            <a:pPr marL="160655">
              <a:lnSpc>
                <a:spcPct val="100000"/>
              </a:lnSpc>
              <a:spcBef>
                <a:spcPts val="25"/>
              </a:spcBef>
            </a:pPr>
            <a:r>
              <a:rPr lang="en-GB" sz="1400" dirty="0">
                <a:solidFill>
                  <a:srgbClr val="FFFFFF"/>
                </a:solidFill>
                <a:latin typeface="Arial"/>
                <a:cs typeface="Arial"/>
              </a:rPr>
              <a:t>From 12.30-1pm on the following dates: </a:t>
            </a:r>
          </a:p>
          <a:p>
            <a:pPr marL="160655">
              <a:lnSpc>
                <a:spcPct val="100000"/>
              </a:lnSpc>
              <a:spcBef>
                <a:spcPts val="25"/>
              </a:spcBef>
            </a:pPr>
            <a:r>
              <a:rPr lang="en-US" sz="1400" dirty="0">
                <a:solidFill>
                  <a:srgbClr val="FFFFFF"/>
                </a:solidFill>
                <a:latin typeface="Arial"/>
                <a:cs typeface="Arial"/>
              </a:rPr>
              <a:t>Thursday 25 January, Thursday 22 February, Wednesday 20 March</a:t>
            </a:r>
          </a:p>
          <a:p>
            <a:pPr marL="160655">
              <a:lnSpc>
                <a:spcPct val="100000"/>
              </a:lnSpc>
              <a:spcBef>
                <a:spcPts val="25"/>
              </a:spcBef>
            </a:pPr>
            <a:endParaRPr lang="en-US" sz="800" dirty="0">
              <a:latin typeface="Arial"/>
              <a:cs typeface="Arial"/>
            </a:endParaRPr>
          </a:p>
        </p:txBody>
      </p:sp>
      <p:pic>
        <p:nvPicPr>
          <p:cNvPr id="3" name="Picture 2" descr="A person with brown hair and a blue and white shirt&#10;&#10;Description automatically generated">
            <a:extLst>
              <a:ext uri="{FF2B5EF4-FFF2-40B4-BE49-F238E27FC236}">
                <a16:creationId xmlns:a16="http://schemas.microsoft.com/office/drawing/2014/main" id="{B78D37B3-954F-FBAF-6A90-FA08F7D1A0E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30850" y="4693604"/>
            <a:ext cx="1730376" cy="1629357"/>
          </a:xfrm>
          <a:prstGeom prst="rect">
            <a:avLst/>
          </a:prstGeom>
        </p:spPr>
      </p:pic>
    </p:spTree>
    <p:extLst>
      <p:ext uri="{BB962C8B-B14F-4D97-AF65-F5344CB8AC3E}">
        <p14:creationId xmlns:p14="http://schemas.microsoft.com/office/powerpoint/2010/main" val="571678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319448" y="4693604"/>
            <a:ext cx="5821002" cy="1878015"/>
          </a:xfrm>
          <a:prstGeom prst="rect">
            <a:avLst/>
          </a:prstGeom>
          <a:solidFill>
            <a:srgbClr val="2D2C7E"/>
          </a:solidFill>
        </p:spPr>
        <p:txBody>
          <a:bodyPr vert="horz" wrap="square" lIns="0" tIns="80010" rIns="0" bIns="0" rtlCol="0">
            <a:spAutoFit/>
          </a:bodyPr>
          <a:lstStyle/>
          <a:p>
            <a:pPr marL="167640">
              <a:lnSpc>
                <a:spcPct val="100000"/>
              </a:lnSpc>
              <a:spcBef>
                <a:spcPts val="630"/>
              </a:spcBef>
            </a:pPr>
            <a:r>
              <a:rPr sz="1600" dirty="0">
                <a:solidFill>
                  <a:srgbClr val="FFFFFF"/>
                </a:solidFill>
                <a:latin typeface="Arial"/>
                <a:cs typeface="Arial"/>
              </a:rPr>
              <a:t>Webinar </a:t>
            </a:r>
            <a:r>
              <a:rPr lang="en-GB" sz="1600" dirty="0">
                <a:solidFill>
                  <a:srgbClr val="FFFFFF"/>
                </a:solidFill>
                <a:latin typeface="Arial"/>
                <a:cs typeface="Arial"/>
              </a:rPr>
              <a:t>12</a:t>
            </a:r>
            <a:r>
              <a:rPr sz="1600" dirty="0">
                <a:solidFill>
                  <a:srgbClr val="FFFFFF"/>
                </a:solidFill>
                <a:latin typeface="Arial"/>
                <a:cs typeface="Arial"/>
              </a:rPr>
              <a:t>:</a:t>
            </a:r>
            <a:r>
              <a:rPr lang="en-GB" sz="1600" dirty="0">
                <a:solidFill>
                  <a:srgbClr val="FFFFFF"/>
                </a:solidFill>
                <a:latin typeface="Arial"/>
                <a:cs typeface="Arial"/>
              </a:rPr>
              <a:t> Thursday 29 February, 12.30pm</a:t>
            </a:r>
          </a:p>
          <a:p>
            <a:pPr marL="167640">
              <a:lnSpc>
                <a:spcPct val="100000"/>
              </a:lnSpc>
              <a:spcBef>
                <a:spcPts val="600"/>
              </a:spcBef>
            </a:pPr>
            <a:endParaRPr lang="en-GB" sz="1600" b="1" dirty="0">
              <a:solidFill>
                <a:srgbClr val="FFFFFF"/>
              </a:solidFill>
              <a:latin typeface="Arial"/>
              <a:cs typeface="Arial"/>
            </a:endParaRPr>
          </a:p>
          <a:p>
            <a:pPr marL="167640" marR="273685">
              <a:lnSpc>
                <a:spcPct val="101200"/>
              </a:lnSpc>
              <a:spcBef>
                <a:spcPts val="25"/>
              </a:spcBef>
            </a:pPr>
            <a:r>
              <a:rPr lang="en-GB" sz="1600" i="1" dirty="0">
                <a:solidFill>
                  <a:srgbClr val="FFFFFF"/>
                </a:solidFill>
                <a:latin typeface="Arial"/>
                <a:cs typeface="Arial"/>
              </a:rPr>
              <a:t>T</a:t>
            </a:r>
            <a:r>
              <a:rPr sz="1600" i="1" dirty="0" err="1">
                <a:solidFill>
                  <a:srgbClr val="FFFFFF"/>
                </a:solidFill>
                <a:latin typeface="Arial"/>
                <a:cs typeface="Arial"/>
              </a:rPr>
              <a:t>opic</a:t>
            </a:r>
            <a:r>
              <a:rPr sz="1600" b="1" dirty="0">
                <a:solidFill>
                  <a:srgbClr val="FFFFFF"/>
                </a:solidFill>
                <a:latin typeface="Arial"/>
                <a:cs typeface="Arial"/>
              </a:rPr>
              <a:t>:</a:t>
            </a:r>
            <a:r>
              <a:rPr lang="en-GB" sz="1600" b="1" dirty="0">
                <a:solidFill>
                  <a:srgbClr val="FFFFFF"/>
                </a:solidFill>
                <a:latin typeface="Arial"/>
                <a:cs typeface="Arial"/>
              </a:rPr>
              <a:t> </a:t>
            </a:r>
            <a:r>
              <a:rPr lang="en-US" sz="1600" dirty="0">
                <a:solidFill>
                  <a:srgbClr val="FFFFFF"/>
                </a:solidFill>
                <a:latin typeface="Arial"/>
                <a:cs typeface="Arial"/>
              </a:rPr>
              <a:t>Linking to health care databases across </a:t>
            </a:r>
          </a:p>
          <a:p>
            <a:pPr marL="167640" marR="273685">
              <a:lnSpc>
                <a:spcPct val="101200"/>
              </a:lnSpc>
              <a:spcBef>
                <a:spcPts val="25"/>
              </a:spcBef>
            </a:pPr>
            <a:r>
              <a:rPr lang="en-US" sz="1600" dirty="0">
                <a:solidFill>
                  <a:srgbClr val="FFFFFF"/>
                </a:solidFill>
                <a:latin typeface="Arial"/>
                <a:cs typeface="Arial"/>
              </a:rPr>
              <a:t>Europe and the UK: results and recommendations</a:t>
            </a:r>
          </a:p>
          <a:p>
            <a:pPr marL="167640" marR="273685">
              <a:lnSpc>
                <a:spcPct val="101200"/>
              </a:lnSpc>
              <a:spcBef>
                <a:spcPts val="25"/>
              </a:spcBef>
            </a:pPr>
            <a:r>
              <a:rPr lang="en-US" sz="1600" dirty="0">
                <a:solidFill>
                  <a:srgbClr val="FFFFFF"/>
                </a:solidFill>
                <a:latin typeface="Arial"/>
                <a:cs typeface="Arial"/>
              </a:rPr>
              <a:t>from the </a:t>
            </a:r>
            <a:r>
              <a:rPr lang="en-US" sz="1600" dirty="0" err="1">
                <a:solidFill>
                  <a:srgbClr val="FFFFFF"/>
                </a:solidFill>
                <a:latin typeface="Arial"/>
                <a:cs typeface="Arial"/>
              </a:rPr>
              <a:t>EUROlinkCAT</a:t>
            </a:r>
            <a:r>
              <a:rPr lang="en-US" sz="1600" dirty="0">
                <a:solidFill>
                  <a:srgbClr val="FFFFFF"/>
                </a:solidFill>
                <a:latin typeface="Arial"/>
                <a:cs typeface="Arial"/>
              </a:rPr>
              <a:t> project </a:t>
            </a:r>
          </a:p>
          <a:p>
            <a:pPr marL="167640" marR="273685">
              <a:lnSpc>
                <a:spcPct val="101200"/>
              </a:lnSpc>
              <a:spcBef>
                <a:spcPts val="25"/>
              </a:spcBef>
            </a:pPr>
            <a:endParaRPr lang="en-US" sz="1600" dirty="0">
              <a:solidFill>
                <a:srgbClr val="FFFFFF"/>
              </a:solidFill>
              <a:latin typeface="Arial"/>
              <a:cs typeface="Arial"/>
            </a:endParaRPr>
          </a:p>
          <a:p>
            <a:pPr marL="167640" marR="273685">
              <a:lnSpc>
                <a:spcPct val="101200"/>
              </a:lnSpc>
              <a:spcBef>
                <a:spcPts val="25"/>
              </a:spcBef>
            </a:pPr>
            <a:r>
              <a:rPr sz="1600" i="1" dirty="0">
                <a:solidFill>
                  <a:srgbClr val="FFFFFF"/>
                </a:solidFill>
                <a:latin typeface="Arial"/>
                <a:cs typeface="Arial"/>
              </a:rPr>
              <a:t>Speaker</a:t>
            </a:r>
            <a:r>
              <a:rPr sz="1600" b="1" dirty="0">
                <a:solidFill>
                  <a:srgbClr val="FFFFFF"/>
                </a:solidFill>
                <a:latin typeface="Arial"/>
                <a:cs typeface="Arial"/>
              </a:rPr>
              <a:t>:</a:t>
            </a:r>
            <a:r>
              <a:rPr lang="en-GB" sz="1600" b="1" dirty="0">
                <a:solidFill>
                  <a:srgbClr val="FFFFFF"/>
                </a:solidFill>
                <a:latin typeface="Arial"/>
                <a:cs typeface="Arial"/>
              </a:rPr>
              <a:t> </a:t>
            </a:r>
            <a:r>
              <a:rPr lang="en-GB" sz="1600" dirty="0">
                <a:solidFill>
                  <a:srgbClr val="FFFFFF"/>
                </a:solidFill>
                <a:latin typeface="Arial"/>
                <a:cs typeface="Arial"/>
              </a:rPr>
              <a:t>Maria </a:t>
            </a:r>
            <a:r>
              <a:rPr lang="en-GB" sz="1600" dirty="0" err="1">
                <a:solidFill>
                  <a:srgbClr val="FFFFFF"/>
                </a:solidFill>
                <a:latin typeface="Arial"/>
                <a:cs typeface="Arial"/>
              </a:rPr>
              <a:t>Loane</a:t>
            </a:r>
            <a:endParaRPr sz="1600" dirty="0">
              <a:latin typeface="Arial"/>
              <a:cs typeface="Arial"/>
            </a:endParaRPr>
          </a:p>
        </p:txBody>
      </p:sp>
      <p:sp>
        <p:nvSpPr>
          <p:cNvPr id="6" name="object 6"/>
          <p:cNvSpPr txBox="1"/>
          <p:nvPr/>
        </p:nvSpPr>
        <p:spPr>
          <a:xfrm>
            <a:off x="290787" y="6413500"/>
            <a:ext cx="6946265" cy="3299301"/>
          </a:xfrm>
          <a:prstGeom prst="rect">
            <a:avLst/>
          </a:prstGeom>
        </p:spPr>
        <p:txBody>
          <a:bodyPr vert="horz" wrap="square" lIns="0" tIns="12700" rIns="0" bIns="0" rtlCol="0">
            <a:spAutoFit/>
          </a:bodyPr>
          <a:lstStyle/>
          <a:p>
            <a:pPr marL="241300" marR="5080" indent="-228600">
              <a:lnSpc>
                <a:spcPct val="116700"/>
              </a:lnSpc>
              <a:spcBef>
                <a:spcPts val="100"/>
              </a:spcBef>
              <a:buChar char="•"/>
              <a:tabLst>
                <a:tab pos="240665" algn="l"/>
                <a:tab pos="241300" algn="l"/>
              </a:tabLst>
            </a:pPr>
            <a:endParaRPr lang="en-US" sz="1200" i="1" dirty="0">
              <a:latin typeface="Arial"/>
              <a:cs typeface="Arial"/>
            </a:endParaRPr>
          </a:p>
          <a:p>
            <a:pPr marL="241300" marR="5080" indent="-228600">
              <a:lnSpc>
                <a:spcPct val="116700"/>
              </a:lnSpc>
              <a:spcBef>
                <a:spcPts val="100"/>
              </a:spcBef>
              <a:buChar char="•"/>
              <a:tabLst>
                <a:tab pos="240665" algn="l"/>
                <a:tab pos="241300" algn="l"/>
              </a:tabLst>
            </a:pPr>
            <a:r>
              <a:rPr lang="en-US" sz="1200" dirty="0">
                <a:latin typeface="Arial"/>
                <a:cs typeface="Arial"/>
              </a:rPr>
              <a:t>Although health care databases were not designed for research or surveillance purposes, they are increasingly used by researchers to investigate the epidemiology of congenital anomalies.</a:t>
            </a:r>
          </a:p>
          <a:p>
            <a:pPr marL="241300" marR="5080" indent="-228600">
              <a:lnSpc>
                <a:spcPct val="116700"/>
              </a:lnSpc>
              <a:spcBef>
                <a:spcPts val="100"/>
              </a:spcBef>
              <a:buChar char="•"/>
              <a:tabLst>
                <a:tab pos="240665" algn="l"/>
                <a:tab pos="241300" algn="l"/>
              </a:tabLst>
            </a:pPr>
            <a:r>
              <a:rPr lang="en-US" sz="1200" dirty="0">
                <a:latin typeface="Arial"/>
                <a:cs typeface="Arial"/>
              </a:rPr>
              <a:t>The </a:t>
            </a:r>
            <a:r>
              <a:rPr lang="en-US" sz="1200" dirty="0" err="1">
                <a:latin typeface="Arial"/>
                <a:cs typeface="Arial"/>
              </a:rPr>
              <a:t>EUROlinkCAT</a:t>
            </a:r>
            <a:r>
              <a:rPr lang="en-US" sz="1200" dirty="0">
                <a:latin typeface="Arial"/>
                <a:cs typeface="Arial"/>
              </a:rPr>
              <a:t> project was funded by Horizon 2020 to establish a linked European cohort of children with and without congenital anomalies to assess mortality, morbidity and educational outcomes of these children up to ten years of age. </a:t>
            </a:r>
          </a:p>
          <a:p>
            <a:pPr marL="241300" marR="5080" indent="-228600">
              <a:lnSpc>
                <a:spcPct val="116700"/>
              </a:lnSpc>
              <a:spcBef>
                <a:spcPts val="100"/>
              </a:spcBef>
              <a:buChar char="•"/>
              <a:tabLst>
                <a:tab pos="240665" algn="l"/>
                <a:tab pos="241300" algn="l"/>
              </a:tabLst>
            </a:pPr>
            <a:r>
              <a:rPr lang="en-US" sz="1200" dirty="0">
                <a:latin typeface="Arial"/>
                <a:cs typeface="Arial"/>
              </a:rPr>
              <a:t>In this seminar, we will discuss the challenges of linking congenital anomaly registries and births data to mortality, hospital discharge, prescription and educational databases in 22 regions, in 14 European countries. </a:t>
            </a:r>
          </a:p>
          <a:p>
            <a:pPr marL="241300" marR="5080" indent="-228600">
              <a:lnSpc>
                <a:spcPct val="116700"/>
              </a:lnSpc>
              <a:spcBef>
                <a:spcPts val="100"/>
              </a:spcBef>
              <a:buChar char="•"/>
              <a:tabLst>
                <a:tab pos="240665" algn="l"/>
                <a:tab pos="241300" algn="l"/>
              </a:tabLst>
            </a:pPr>
            <a:r>
              <a:rPr lang="en-US" sz="1200" dirty="0">
                <a:latin typeface="Arial"/>
                <a:cs typeface="Arial"/>
              </a:rPr>
              <a:t>We will then discuss our results and our recommendations to policy makers for future data linkage studies based on our experiences in establishing this cohort of children.</a:t>
            </a:r>
          </a:p>
          <a:p>
            <a:pPr marL="241300" marR="5080" indent="-228600">
              <a:lnSpc>
                <a:spcPct val="116700"/>
              </a:lnSpc>
              <a:spcBef>
                <a:spcPts val="100"/>
              </a:spcBef>
              <a:buChar char="•"/>
              <a:tabLst>
                <a:tab pos="240665" algn="l"/>
                <a:tab pos="241300" algn="l"/>
              </a:tabLst>
            </a:pPr>
            <a:r>
              <a:rPr lang="en-US" sz="1200" i="1" dirty="0">
                <a:latin typeface="Arial"/>
                <a:cs typeface="Arial"/>
              </a:rPr>
              <a:t>Speaker: </a:t>
            </a:r>
            <a:r>
              <a:rPr lang="en-US" sz="1200" dirty="0">
                <a:latin typeface="Arial"/>
                <a:cs typeface="Arial"/>
              </a:rPr>
              <a:t>Maria Loane is a Senior Research Fellow and leads the Centre for Maternal, Infant and Fetal Research at Ulster University, UK.  Her research interests are perinatal epidemiology, pharmacoepidemiology and linking to administrative data to assess maternal and child outcomes associated with medication exposure in pregnancy.</a:t>
            </a:r>
          </a:p>
        </p:txBody>
      </p:sp>
      <p:pic>
        <p:nvPicPr>
          <p:cNvPr id="7" name="object 7"/>
          <p:cNvPicPr/>
          <p:nvPr/>
        </p:nvPicPr>
        <p:blipFill>
          <a:blip r:embed="rId2" cstate="print"/>
          <a:stretch>
            <a:fillRect/>
          </a:stretch>
        </p:blipFill>
        <p:spPr>
          <a:xfrm>
            <a:off x="316865" y="164464"/>
            <a:ext cx="1489708" cy="550543"/>
          </a:xfrm>
          <a:prstGeom prst="rect">
            <a:avLst/>
          </a:prstGeom>
        </p:spPr>
      </p:pic>
      <p:sp>
        <p:nvSpPr>
          <p:cNvPr id="9" name="object 3">
            <a:extLst>
              <a:ext uri="{FF2B5EF4-FFF2-40B4-BE49-F238E27FC236}">
                <a16:creationId xmlns:a16="http://schemas.microsoft.com/office/drawing/2014/main" id="{96164E70-1B19-49BE-989E-D2A0E40FD82A}"/>
              </a:ext>
            </a:extLst>
          </p:cNvPr>
          <p:cNvSpPr txBox="1"/>
          <p:nvPr/>
        </p:nvSpPr>
        <p:spPr>
          <a:xfrm>
            <a:off x="335276" y="1483772"/>
            <a:ext cx="6914515" cy="2275623"/>
          </a:xfrm>
          <a:prstGeom prst="rect">
            <a:avLst/>
          </a:prstGeom>
        </p:spPr>
        <p:txBody>
          <a:bodyPr vert="horz" wrap="square" lIns="0" tIns="11430" rIns="0" bIns="0" rtlCol="0">
            <a:spAutoFit/>
          </a:bodyPr>
          <a:lstStyle/>
          <a:p>
            <a:pPr marL="27940">
              <a:lnSpc>
                <a:spcPct val="100000"/>
              </a:lnSpc>
              <a:spcBef>
                <a:spcPts val="90"/>
              </a:spcBef>
            </a:pPr>
            <a:r>
              <a:rPr sz="1400" dirty="0">
                <a:latin typeface="Arial"/>
                <a:cs typeface="Arial"/>
              </a:rPr>
              <a:t>How can administrative data be used to evaluate policies in the early years?</a:t>
            </a:r>
          </a:p>
          <a:p>
            <a:pPr marL="241300" marR="81915" indent="-228600">
              <a:lnSpc>
                <a:spcPct val="116700"/>
              </a:lnSpc>
              <a:spcBef>
                <a:spcPts val="869"/>
              </a:spcBef>
              <a:buChar char="•"/>
              <a:tabLst>
                <a:tab pos="240665" algn="l"/>
                <a:tab pos="241300" algn="l"/>
              </a:tabLst>
            </a:pPr>
            <a:r>
              <a:rPr lang="en-US" sz="1200" dirty="0">
                <a:latin typeface="Arial"/>
                <a:cs typeface="Arial"/>
              </a:rPr>
              <a:t>The Maternal and Child Health Network warmly invites you to join our lunchtime webinar series, which showcases evaluations of policy in the early years and explores issues around using administrative data. This includes work in progress as well as completed projects from across the 4 UK nations. Presentations will focus on routine and administrative data or secondary analysis of existing data.</a:t>
            </a:r>
          </a:p>
          <a:p>
            <a:pPr marL="241300" marR="297815" indent="-228600">
              <a:lnSpc>
                <a:spcPct val="116700"/>
              </a:lnSpc>
              <a:spcBef>
                <a:spcPts val="75"/>
              </a:spcBef>
              <a:buChar char="•"/>
              <a:tabLst>
                <a:tab pos="240665" algn="l"/>
                <a:tab pos="241300" algn="l"/>
              </a:tabLst>
            </a:pPr>
            <a:r>
              <a:rPr lang="en-US" sz="1200" dirty="0">
                <a:latin typeface="Arial"/>
                <a:cs typeface="Arial"/>
              </a:rPr>
              <a:t>The webinar series is open to anyone with an interest in child and maternal health including academics, policymakers, administrative data controllers, third sector </a:t>
            </a:r>
            <a:r>
              <a:rPr lang="en-US" sz="1200" dirty="0" err="1">
                <a:latin typeface="Arial"/>
                <a:cs typeface="Arial"/>
              </a:rPr>
              <a:t>organisations</a:t>
            </a:r>
            <a:r>
              <a:rPr lang="en-US" sz="1200" dirty="0">
                <a:latin typeface="Arial"/>
                <a:cs typeface="Arial"/>
              </a:rPr>
              <a:t>.</a:t>
            </a:r>
          </a:p>
          <a:p>
            <a:pPr marL="241300" indent="-228600">
              <a:lnSpc>
                <a:spcPct val="100000"/>
              </a:lnSpc>
              <a:spcBef>
                <a:spcPts val="310"/>
              </a:spcBef>
              <a:buChar char="•"/>
              <a:tabLst>
                <a:tab pos="240665" algn="l"/>
                <a:tab pos="241300" algn="l"/>
              </a:tabLst>
            </a:pPr>
            <a:r>
              <a:rPr lang="en-US" sz="1200" dirty="0">
                <a:latin typeface="Arial"/>
                <a:cs typeface="Arial"/>
              </a:rPr>
              <a:t>Each webinar will feature a 12-minute presentation followed by 10-15 minutes for questions and discussion.</a:t>
            </a:r>
          </a:p>
        </p:txBody>
      </p:sp>
      <p:sp>
        <p:nvSpPr>
          <p:cNvPr id="13" name="object 2">
            <a:extLst>
              <a:ext uri="{FF2B5EF4-FFF2-40B4-BE49-F238E27FC236}">
                <a16:creationId xmlns:a16="http://schemas.microsoft.com/office/drawing/2014/main" id="{6E3A0081-068E-4639-B4ED-9C7A99B1DCD0}"/>
              </a:ext>
            </a:extLst>
          </p:cNvPr>
          <p:cNvSpPr txBox="1"/>
          <p:nvPr/>
        </p:nvSpPr>
        <p:spPr>
          <a:xfrm>
            <a:off x="314961" y="768988"/>
            <a:ext cx="6946265" cy="642868"/>
          </a:xfrm>
          <a:prstGeom prst="rect">
            <a:avLst/>
          </a:prstGeom>
          <a:solidFill>
            <a:srgbClr val="2D2C7E"/>
          </a:solidFill>
        </p:spPr>
        <p:txBody>
          <a:bodyPr vert="horz" wrap="square" lIns="0" tIns="99695" rIns="0" bIns="0" rtlCol="0">
            <a:spAutoFit/>
          </a:bodyPr>
          <a:lstStyle/>
          <a:p>
            <a:pPr marL="157480" marR="800735">
              <a:lnSpc>
                <a:spcPct val="101099"/>
              </a:lnSpc>
              <a:spcBef>
                <a:spcPts val="785"/>
              </a:spcBef>
            </a:pPr>
            <a:r>
              <a:rPr sz="1800" b="1" dirty="0">
                <a:solidFill>
                  <a:srgbClr val="FFFFFF"/>
                </a:solidFill>
                <a:latin typeface="Arial"/>
                <a:cs typeface="Arial"/>
              </a:rPr>
              <a:t>Maternal and Child Health Network (MatCHNet) Webinar Series: Policy Evaluations in the Early Years</a:t>
            </a:r>
            <a:endParaRPr sz="1800" dirty="0">
              <a:latin typeface="Arial"/>
              <a:cs typeface="Arial"/>
            </a:endParaRPr>
          </a:p>
        </p:txBody>
      </p:sp>
      <p:sp>
        <p:nvSpPr>
          <p:cNvPr id="4" name="object 4">
            <a:extLst>
              <a:ext uri="{FF2B5EF4-FFF2-40B4-BE49-F238E27FC236}">
                <a16:creationId xmlns:a16="http://schemas.microsoft.com/office/drawing/2014/main" id="{848D1B1A-B9E4-0E5A-B3F8-8D9BB73821BF}"/>
              </a:ext>
            </a:extLst>
          </p:cNvPr>
          <p:cNvSpPr txBox="1"/>
          <p:nvPr/>
        </p:nvSpPr>
        <p:spPr>
          <a:xfrm>
            <a:off x="295595" y="3765527"/>
            <a:ext cx="6965631" cy="870751"/>
          </a:xfrm>
          <a:prstGeom prst="rect">
            <a:avLst/>
          </a:prstGeom>
          <a:solidFill>
            <a:srgbClr val="4E8A98"/>
          </a:solidFill>
        </p:spPr>
        <p:txBody>
          <a:bodyPr vert="horz" wrap="square" lIns="0" tIns="100330" rIns="0" bIns="0" rtlCol="0">
            <a:spAutoFit/>
          </a:bodyPr>
          <a:lstStyle/>
          <a:p>
            <a:pPr marL="160655">
              <a:lnSpc>
                <a:spcPct val="100000"/>
              </a:lnSpc>
              <a:spcBef>
                <a:spcPts val="790"/>
              </a:spcBef>
            </a:pPr>
            <a:r>
              <a:rPr sz="1400" dirty="0">
                <a:solidFill>
                  <a:srgbClr val="FFFFFF"/>
                </a:solidFill>
                <a:latin typeface="Arial"/>
                <a:cs typeface="Arial"/>
              </a:rPr>
              <a:t>Please join our lunchtime webinar series (</a:t>
            </a:r>
            <a:r>
              <a:rPr lang="en-GB" sz="1400" dirty="0">
                <a:solidFill>
                  <a:srgbClr val="FFFFFF"/>
                </a:solidFill>
                <a:latin typeface="Arial"/>
                <a:cs typeface="Arial"/>
              </a:rPr>
              <a:t>Winter/Spring 2024</a:t>
            </a:r>
            <a:r>
              <a:rPr sz="1400" dirty="0">
                <a:solidFill>
                  <a:srgbClr val="FFFFFF"/>
                </a:solidFill>
                <a:latin typeface="Arial"/>
                <a:cs typeface="Arial"/>
              </a:rPr>
              <a:t>)</a:t>
            </a:r>
            <a:endParaRPr sz="1400" dirty="0">
              <a:latin typeface="Arial"/>
              <a:cs typeface="Arial"/>
            </a:endParaRPr>
          </a:p>
          <a:p>
            <a:pPr marL="160655">
              <a:lnSpc>
                <a:spcPct val="100000"/>
              </a:lnSpc>
              <a:spcBef>
                <a:spcPts val="25"/>
              </a:spcBef>
            </a:pPr>
            <a:r>
              <a:rPr lang="en-GB" sz="1400" dirty="0">
                <a:solidFill>
                  <a:srgbClr val="FFFFFF"/>
                </a:solidFill>
                <a:latin typeface="Arial"/>
                <a:cs typeface="Arial"/>
              </a:rPr>
              <a:t>From 12.30-1pm on the following dates: </a:t>
            </a:r>
          </a:p>
          <a:p>
            <a:pPr marL="160655">
              <a:lnSpc>
                <a:spcPct val="100000"/>
              </a:lnSpc>
              <a:spcBef>
                <a:spcPts val="25"/>
              </a:spcBef>
            </a:pPr>
            <a:r>
              <a:rPr lang="en-US" sz="1400" dirty="0">
                <a:solidFill>
                  <a:srgbClr val="FFFFFF"/>
                </a:solidFill>
                <a:latin typeface="Arial"/>
                <a:cs typeface="Arial"/>
              </a:rPr>
              <a:t>25 January, 22 February, 29 February, 20 March</a:t>
            </a:r>
          </a:p>
          <a:p>
            <a:pPr marL="160655">
              <a:lnSpc>
                <a:spcPct val="100000"/>
              </a:lnSpc>
              <a:spcBef>
                <a:spcPts val="25"/>
              </a:spcBef>
            </a:pPr>
            <a:endParaRPr lang="en-US" sz="800" dirty="0">
              <a:latin typeface="Arial"/>
              <a:cs typeface="Arial"/>
            </a:endParaRPr>
          </a:p>
        </p:txBody>
      </p:sp>
      <p:pic>
        <p:nvPicPr>
          <p:cNvPr id="10" name="Picture 9" descr="A person with blonde hair&#10;&#10;Description automatically generated">
            <a:extLst>
              <a:ext uri="{FF2B5EF4-FFF2-40B4-BE49-F238E27FC236}">
                <a16:creationId xmlns:a16="http://schemas.microsoft.com/office/drawing/2014/main" id="{64CE2593-A10F-A397-3E52-6CAA909CBF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14878" y="4693603"/>
            <a:ext cx="2046348" cy="1878016"/>
          </a:xfrm>
          <a:prstGeom prst="rect">
            <a:avLst/>
          </a:prstGeom>
        </p:spPr>
      </p:pic>
    </p:spTree>
    <p:extLst>
      <p:ext uri="{BB962C8B-B14F-4D97-AF65-F5344CB8AC3E}">
        <p14:creationId xmlns:p14="http://schemas.microsoft.com/office/powerpoint/2010/main" val="1172779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353549" y="4725935"/>
            <a:ext cx="6106111" cy="1306191"/>
          </a:xfrm>
          <a:prstGeom prst="rect">
            <a:avLst/>
          </a:prstGeom>
          <a:solidFill>
            <a:srgbClr val="D9398D"/>
          </a:solidFill>
        </p:spPr>
        <p:txBody>
          <a:bodyPr vert="horz" wrap="square" lIns="0" tIns="80010" rIns="0" bIns="0" rtlCol="0">
            <a:spAutoFit/>
          </a:bodyPr>
          <a:lstStyle/>
          <a:p>
            <a:pPr marL="167640">
              <a:lnSpc>
                <a:spcPct val="100000"/>
              </a:lnSpc>
              <a:spcBef>
                <a:spcPts val="630"/>
              </a:spcBef>
            </a:pPr>
            <a:r>
              <a:rPr sz="1600" dirty="0">
                <a:solidFill>
                  <a:srgbClr val="FFFFFF"/>
                </a:solidFill>
                <a:latin typeface="Arial"/>
                <a:cs typeface="Arial"/>
              </a:rPr>
              <a:t>Webinar </a:t>
            </a:r>
            <a:r>
              <a:rPr lang="en-GB" sz="1600" dirty="0">
                <a:solidFill>
                  <a:srgbClr val="FFFFFF"/>
                </a:solidFill>
                <a:latin typeface="Arial"/>
                <a:cs typeface="Arial"/>
              </a:rPr>
              <a:t>12: Wednesday 20 March, 12.30pm</a:t>
            </a:r>
          </a:p>
          <a:p>
            <a:pPr marL="167640" marR="273685">
              <a:lnSpc>
                <a:spcPct val="101200"/>
              </a:lnSpc>
              <a:spcBef>
                <a:spcPts val="25"/>
              </a:spcBef>
            </a:pPr>
            <a:r>
              <a:rPr sz="1600" i="1" dirty="0">
                <a:solidFill>
                  <a:srgbClr val="FFFFFF"/>
                </a:solidFill>
                <a:latin typeface="Arial"/>
                <a:cs typeface="Arial"/>
              </a:rPr>
              <a:t>Topic</a:t>
            </a:r>
            <a:r>
              <a:rPr sz="1600" b="1" dirty="0">
                <a:solidFill>
                  <a:srgbClr val="FFFFFF"/>
                </a:solidFill>
                <a:latin typeface="Arial"/>
                <a:cs typeface="Arial"/>
              </a:rPr>
              <a:t>: </a:t>
            </a:r>
            <a:r>
              <a:rPr lang="en-US" sz="1600" dirty="0">
                <a:solidFill>
                  <a:srgbClr val="FFFFFF"/>
                </a:solidFill>
                <a:latin typeface="Arial"/>
                <a:cs typeface="Arial"/>
              </a:rPr>
              <a:t>Identifying and responding to intimate partner violence in parents and children presenting to healthcare in the first 1000 days</a:t>
            </a:r>
            <a:endParaRPr lang="en-GB" sz="1600" dirty="0">
              <a:solidFill>
                <a:srgbClr val="FFFFFF"/>
              </a:solidFill>
              <a:latin typeface="Arial"/>
              <a:cs typeface="Arial"/>
            </a:endParaRPr>
          </a:p>
          <a:p>
            <a:pPr marL="167640" marR="273685">
              <a:lnSpc>
                <a:spcPct val="101200"/>
              </a:lnSpc>
              <a:spcBef>
                <a:spcPts val="25"/>
              </a:spcBef>
            </a:pPr>
            <a:r>
              <a:rPr sz="1600" i="1" dirty="0">
                <a:solidFill>
                  <a:srgbClr val="FFFFFF"/>
                </a:solidFill>
                <a:latin typeface="Arial"/>
                <a:cs typeface="Arial"/>
              </a:rPr>
              <a:t>Speaker</a:t>
            </a:r>
            <a:r>
              <a:rPr lang="en-GB" sz="1600" i="1" dirty="0">
                <a:solidFill>
                  <a:srgbClr val="FFFFFF"/>
                </a:solidFill>
                <a:latin typeface="Arial"/>
                <a:cs typeface="Arial"/>
              </a:rPr>
              <a:t>: </a:t>
            </a:r>
            <a:r>
              <a:rPr lang="en-GB" sz="1600" dirty="0">
                <a:solidFill>
                  <a:srgbClr val="FFFFFF"/>
                </a:solidFill>
                <a:latin typeface="Arial"/>
                <a:cs typeface="Arial"/>
              </a:rPr>
              <a:t>Shabeer Syed</a:t>
            </a:r>
            <a:endParaRPr lang="en-GB" sz="1600" dirty="0">
              <a:latin typeface="Arial"/>
              <a:cs typeface="Arial"/>
            </a:endParaRPr>
          </a:p>
        </p:txBody>
      </p:sp>
      <p:sp>
        <p:nvSpPr>
          <p:cNvPr id="6" name="object 6"/>
          <p:cNvSpPr txBox="1"/>
          <p:nvPr/>
        </p:nvSpPr>
        <p:spPr>
          <a:xfrm>
            <a:off x="303526" y="6086625"/>
            <a:ext cx="6946265" cy="3502562"/>
          </a:xfrm>
          <a:prstGeom prst="rect">
            <a:avLst/>
          </a:prstGeom>
        </p:spPr>
        <p:txBody>
          <a:bodyPr vert="horz" wrap="square" lIns="0" tIns="12700" rIns="0" bIns="0" rtlCol="0">
            <a:spAutoFit/>
          </a:bodyPr>
          <a:lstStyle/>
          <a:p>
            <a:pPr marL="241300" marR="5080" indent="-228600">
              <a:lnSpc>
                <a:spcPct val="116700"/>
              </a:lnSpc>
              <a:spcBef>
                <a:spcPts val="100"/>
              </a:spcBef>
              <a:buChar char="•"/>
              <a:tabLst>
                <a:tab pos="240665" algn="l"/>
                <a:tab pos="241300" algn="l"/>
              </a:tabLst>
            </a:pPr>
            <a:r>
              <a:rPr lang="en-US" sz="1200" dirty="0">
                <a:latin typeface="Arial"/>
                <a:cs typeface="Arial"/>
              </a:rPr>
              <a:t>The first 1000 days represent a period of increased healthcare monitoring of families, providing crucial opportunities to identify and respond to parents and children affected by intimate partner violence (IPV). However, most practitioners in primary care do not identify IPV. </a:t>
            </a:r>
          </a:p>
          <a:p>
            <a:pPr marL="241300" marR="5080" indent="-228600">
              <a:lnSpc>
                <a:spcPct val="116700"/>
              </a:lnSpc>
              <a:spcBef>
                <a:spcPts val="100"/>
              </a:spcBef>
              <a:buChar char="•"/>
              <a:tabLst>
                <a:tab pos="240665" algn="l"/>
                <a:tab pos="241300" algn="l"/>
              </a:tabLst>
            </a:pPr>
            <a:r>
              <a:rPr lang="en-US" sz="1200" dirty="0">
                <a:latin typeface="Arial"/>
                <a:cs typeface="Arial"/>
              </a:rPr>
              <a:t>In this seminar, we will present </a:t>
            </a:r>
            <a:r>
              <a:rPr lang="en-US" sz="1200" dirty="0">
                <a:latin typeface="Arial"/>
                <a:cs typeface="Arial"/>
                <a:hlinkClick r:id="rId2">
                  <a:extLst>
                    <a:ext uri="{A12FA001-AC4F-418D-AE19-62706E023703}">
                      <ahyp:hlinkClr xmlns:ahyp="http://schemas.microsoft.com/office/drawing/2018/hyperlinkcolor" val="tx"/>
                    </a:ext>
                  </a:extLst>
                </a:hlinkClick>
              </a:rPr>
              <a:t>recently published research </a:t>
            </a:r>
            <a:r>
              <a:rPr lang="en-US" sz="1200" dirty="0">
                <a:latin typeface="Arial"/>
                <a:cs typeface="Arial"/>
              </a:rPr>
              <a:t>from the NIHR Children and Families research unit (CPRU) aimed at improving responses to IPV among children and parents who present to healthcare before, during, and after pregnancy. </a:t>
            </a:r>
          </a:p>
          <a:p>
            <a:pPr marL="241300" marR="5080" indent="-228600">
              <a:lnSpc>
                <a:spcPct val="116700"/>
              </a:lnSpc>
              <a:spcBef>
                <a:spcPts val="100"/>
              </a:spcBef>
              <a:buChar char="•"/>
              <a:tabLst>
                <a:tab pos="240665" algn="l"/>
                <a:tab pos="241300" algn="l"/>
              </a:tabLst>
            </a:pPr>
            <a:r>
              <a:rPr lang="en-US" sz="1200" dirty="0">
                <a:latin typeface="Arial"/>
                <a:cs typeface="Arial"/>
              </a:rPr>
              <a:t>We will delve into the findings of a population-based birth cohort study of electronic health records, exploring clinically relevant family adversity indicators (www.acesinehrs.com) that should prompt healthcare professionals to ask about IPV and support during the crucial first 1000 days.</a:t>
            </a:r>
          </a:p>
          <a:p>
            <a:pPr marL="241300" marR="5080" indent="-228600">
              <a:lnSpc>
                <a:spcPct val="116700"/>
              </a:lnSpc>
              <a:spcBef>
                <a:spcPts val="100"/>
              </a:spcBef>
              <a:buChar char="•"/>
              <a:tabLst>
                <a:tab pos="240665" algn="l"/>
                <a:tab pos="241300" algn="l"/>
              </a:tabLst>
            </a:pPr>
            <a:r>
              <a:rPr lang="en-US" sz="1200" dirty="0">
                <a:latin typeface="Arial"/>
                <a:cs typeface="Arial"/>
              </a:rPr>
              <a:t>This research was commissioned by the DHSC for England and conducted by the Children and Families Policy Research Unit at UCL.</a:t>
            </a:r>
          </a:p>
          <a:p>
            <a:pPr marL="241300" marR="5080" indent="-228600">
              <a:lnSpc>
                <a:spcPct val="116700"/>
              </a:lnSpc>
              <a:spcBef>
                <a:spcPts val="100"/>
              </a:spcBef>
              <a:buChar char="•"/>
              <a:tabLst>
                <a:tab pos="240665" algn="l"/>
                <a:tab pos="241300" algn="l"/>
              </a:tabLst>
            </a:pPr>
            <a:r>
              <a:rPr lang="en-US" sz="1200" i="1" dirty="0">
                <a:latin typeface="Arial"/>
                <a:cs typeface="Arial"/>
              </a:rPr>
              <a:t>Speaker</a:t>
            </a:r>
            <a:r>
              <a:rPr lang="en-US" sz="1200" dirty="0">
                <a:latin typeface="Arial"/>
                <a:cs typeface="Arial"/>
              </a:rPr>
              <a:t>: Dr Shabeer Syed is a Clinical Psychologist and Senior Research Associate. Shabeer works part-time at the NIHR Children and Families Policy Research Unit at UCL ICH and part-time at the CAMHS Assertive Outreach Team at the South London  &amp; Maudsley NHS FT. Shabeer's research focuses on adverse childhood experiences and using </a:t>
            </a:r>
            <a:r>
              <a:rPr lang="en-US" sz="1200" dirty="0" err="1">
                <a:latin typeface="Arial"/>
                <a:cs typeface="Arial"/>
              </a:rPr>
              <a:t>anonymised</a:t>
            </a:r>
            <a:r>
              <a:rPr lang="en-US" sz="1200" dirty="0">
                <a:latin typeface="Arial"/>
                <a:cs typeface="Arial"/>
              </a:rPr>
              <a:t> electronic health records to inform policy and service provision for vulnerable families and children.</a:t>
            </a:r>
          </a:p>
        </p:txBody>
      </p:sp>
      <p:pic>
        <p:nvPicPr>
          <p:cNvPr id="7" name="object 7"/>
          <p:cNvPicPr/>
          <p:nvPr/>
        </p:nvPicPr>
        <p:blipFill>
          <a:blip r:embed="rId3" cstate="print"/>
          <a:stretch>
            <a:fillRect/>
          </a:stretch>
        </p:blipFill>
        <p:spPr>
          <a:xfrm>
            <a:off x="316865" y="164464"/>
            <a:ext cx="1489708" cy="550543"/>
          </a:xfrm>
          <a:prstGeom prst="rect">
            <a:avLst/>
          </a:prstGeom>
        </p:spPr>
      </p:pic>
      <p:sp>
        <p:nvSpPr>
          <p:cNvPr id="9" name="object 3">
            <a:extLst>
              <a:ext uri="{FF2B5EF4-FFF2-40B4-BE49-F238E27FC236}">
                <a16:creationId xmlns:a16="http://schemas.microsoft.com/office/drawing/2014/main" id="{96164E70-1B19-49BE-989E-D2A0E40FD82A}"/>
              </a:ext>
            </a:extLst>
          </p:cNvPr>
          <p:cNvSpPr txBox="1"/>
          <p:nvPr/>
        </p:nvSpPr>
        <p:spPr>
          <a:xfrm>
            <a:off x="314961" y="1474641"/>
            <a:ext cx="6927214" cy="2275623"/>
          </a:xfrm>
          <a:prstGeom prst="rect">
            <a:avLst/>
          </a:prstGeom>
        </p:spPr>
        <p:txBody>
          <a:bodyPr vert="horz" wrap="square" lIns="0" tIns="11430" rIns="0" bIns="0" rtlCol="0">
            <a:spAutoFit/>
          </a:bodyPr>
          <a:lstStyle/>
          <a:p>
            <a:pPr marL="27940">
              <a:lnSpc>
                <a:spcPct val="100000"/>
              </a:lnSpc>
              <a:spcBef>
                <a:spcPts val="90"/>
              </a:spcBef>
            </a:pPr>
            <a:r>
              <a:rPr sz="1400" dirty="0">
                <a:latin typeface="Arial"/>
                <a:cs typeface="Arial"/>
              </a:rPr>
              <a:t>How can administrative data be used to evaluate policies in the early years?</a:t>
            </a:r>
          </a:p>
          <a:p>
            <a:pPr marL="241300" marR="81915" indent="-228600">
              <a:lnSpc>
                <a:spcPct val="116700"/>
              </a:lnSpc>
              <a:spcBef>
                <a:spcPts val="869"/>
              </a:spcBef>
              <a:buChar char="•"/>
              <a:tabLst>
                <a:tab pos="240665" algn="l"/>
                <a:tab pos="241300" algn="l"/>
              </a:tabLst>
            </a:pPr>
            <a:r>
              <a:rPr lang="en-US" sz="1200" dirty="0">
                <a:latin typeface="Arial"/>
                <a:cs typeface="Arial"/>
              </a:rPr>
              <a:t>The Maternal and Child Health Network warmly invites you to join our lunchtime webinar series, which showcases evaluations of policy in the early years and explores issues around using administrative data. This includes work in progress as well as completed projects from across the 4 UK nations. Presentations will focus on routine and administrative data or secondary analysis of existing data.</a:t>
            </a:r>
          </a:p>
          <a:p>
            <a:pPr marL="241300" marR="297815" indent="-228600">
              <a:lnSpc>
                <a:spcPct val="116700"/>
              </a:lnSpc>
              <a:spcBef>
                <a:spcPts val="75"/>
              </a:spcBef>
              <a:buChar char="•"/>
              <a:tabLst>
                <a:tab pos="240665" algn="l"/>
                <a:tab pos="241300" algn="l"/>
              </a:tabLst>
            </a:pPr>
            <a:r>
              <a:rPr lang="en-US" sz="1200" dirty="0">
                <a:latin typeface="Arial"/>
                <a:cs typeface="Arial"/>
              </a:rPr>
              <a:t>The webinar series is open to anyone with an interest in child and maternal health including academics, policymakers, administrative data controllers, third sector </a:t>
            </a:r>
            <a:r>
              <a:rPr lang="en-US" sz="1200" dirty="0" err="1">
                <a:latin typeface="Arial"/>
                <a:cs typeface="Arial"/>
              </a:rPr>
              <a:t>organisations</a:t>
            </a:r>
            <a:r>
              <a:rPr lang="en-US" sz="1200" dirty="0">
                <a:latin typeface="Arial"/>
                <a:cs typeface="Arial"/>
              </a:rPr>
              <a:t>.</a:t>
            </a:r>
          </a:p>
          <a:p>
            <a:pPr marL="241300" indent="-228600">
              <a:lnSpc>
                <a:spcPct val="100000"/>
              </a:lnSpc>
              <a:spcBef>
                <a:spcPts val="310"/>
              </a:spcBef>
              <a:buChar char="•"/>
              <a:tabLst>
                <a:tab pos="240665" algn="l"/>
                <a:tab pos="241300" algn="l"/>
              </a:tabLst>
            </a:pPr>
            <a:r>
              <a:rPr lang="en-US" sz="1200" dirty="0">
                <a:latin typeface="Arial"/>
                <a:cs typeface="Arial"/>
              </a:rPr>
              <a:t>Each webinar will feature a 12-minute presentation followed by 10-15 minutes for questions and discussion.</a:t>
            </a:r>
          </a:p>
        </p:txBody>
      </p:sp>
      <p:sp>
        <p:nvSpPr>
          <p:cNvPr id="11" name="object 2">
            <a:extLst>
              <a:ext uri="{FF2B5EF4-FFF2-40B4-BE49-F238E27FC236}">
                <a16:creationId xmlns:a16="http://schemas.microsoft.com/office/drawing/2014/main" id="{B32228DE-4AB8-4E4D-A560-E3143BC48A40}"/>
              </a:ext>
            </a:extLst>
          </p:cNvPr>
          <p:cNvSpPr txBox="1"/>
          <p:nvPr/>
        </p:nvSpPr>
        <p:spPr>
          <a:xfrm>
            <a:off x="303527" y="793203"/>
            <a:ext cx="6946265" cy="642868"/>
          </a:xfrm>
          <a:prstGeom prst="rect">
            <a:avLst/>
          </a:prstGeom>
          <a:solidFill>
            <a:srgbClr val="2D2C7E"/>
          </a:solidFill>
        </p:spPr>
        <p:txBody>
          <a:bodyPr vert="horz" wrap="square" lIns="0" tIns="99695" rIns="0" bIns="0" rtlCol="0">
            <a:spAutoFit/>
          </a:bodyPr>
          <a:lstStyle/>
          <a:p>
            <a:pPr marL="157480" marR="800735">
              <a:lnSpc>
                <a:spcPct val="101099"/>
              </a:lnSpc>
              <a:spcBef>
                <a:spcPts val="785"/>
              </a:spcBef>
            </a:pPr>
            <a:r>
              <a:rPr sz="1800" b="1" dirty="0">
                <a:solidFill>
                  <a:srgbClr val="FFFFFF"/>
                </a:solidFill>
                <a:latin typeface="Arial"/>
                <a:cs typeface="Arial"/>
              </a:rPr>
              <a:t>Maternal and Child Health Network (MatCHNet) Webinar Series:  Policy Evaluations in the Early Years</a:t>
            </a:r>
            <a:endParaRPr sz="1800" dirty="0">
              <a:latin typeface="Arial"/>
              <a:cs typeface="Arial"/>
            </a:endParaRPr>
          </a:p>
        </p:txBody>
      </p:sp>
      <p:sp>
        <p:nvSpPr>
          <p:cNvPr id="12" name="object 4">
            <a:extLst>
              <a:ext uri="{FF2B5EF4-FFF2-40B4-BE49-F238E27FC236}">
                <a16:creationId xmlns:a16="http://schemas.microsoft.com/office/drawing/2014/main" id="{C5DF0FA2-DCF4-06C2-2C65-975197B853C1}"/>
              </a:ext>
            </a:extLst>
          </p:cNvPr>
          <p:cNvSpPr txBox="1"/>
          <p:nvPr/>
        </p:nvSpPr>
        <p:spPr>
          <a:xfrm>
            <a:off x="339942" y="3772432"/>
            <a:ext cx="6965631" cy="870751"/>
          </a:xfrm>
          <a:prstGeom prst="rect">
            <a:avLst/>
          </a:prstGeom>
          <a:solidFill>
            <a:srgbClr val="4E8A98"/>
          </a:solidFill>
        </p:spPr>
        <p:txBody>
          <a:bodyPr vert="horz" wrap="square" lIns="0" tIns="100330" rIns="0" bIns="0" rtlCol="0">
            <a:spAutoFit/>
          </a:bodyPr>
          <a:lstStyle/>
          <a:p>
            <a:pPr marL="160655">
              <a:lnSpc>
                <a:spcPct val="100000"/>
              </a:lnSpc>
              <a:spcBef>
                <a:spcPts val="790"/>
              </a:spcBef>
            </a:pPr>
            <a:r>
              <a:rPr lang="en-US" sz="1400" dirty="0">
                <a:solidFill>
                  <a:srgbClr val="FFFFFF"/>
                </a:solidFill>
                <a:latin typeface="Arial"/>
                <a:cs typeface="Arial"/>
              </a:rPr>
              <a:t>Please join our lunchtime webinar series (Winter/Spring 2024)</a:t>
            </a:r>
            <a:endParaRPr lang="en-US" sz="1400" dirty="0">
              <a:latin typeface="Arial"/>
              <a:cs typeface="Arial"/>
            </a:endParaRPr>
          </a:p>
          <a:p>
            <a:pPr marL="160655">
              <a:lnSpc>
                <a:spcPct val="100000"/>
              </a:lnSpc>
              <a:spcBef>
                <a:spcPts val="25"/>
              </a:spcBef>
            </a:pPr>
            <a:r>
              <a:rPr lang="en-US" sz="1400" dirty="0">
                <a:solidFill>
                  <a:srgbClr val="FFFFFF"/>
                </a:solidFill>
                <a:latin typeface="Arial"/>
                <a:cs typeface="Arial"/>
              </a:rPr>
              <a:t>From 12.30-1pm on the following dates: </a:t>
            </a:r>
          </a:p>
          <a:p>
            <a:pPr marL="160655">
              <a:lnSpc>
                <a:spcPct val="100000"/>
              </a:lnSpc>
              <a:spcBef>
                <a:spcPts val="25"/>
              </a:spcBef>
            </a:pPr>
            <a:r>
              <a:rPr lang="en-US" sz="1400" dirty="0">
                <a:solidFill>
                  <a:srgbClr val="FFFFFF"/>
                </a:solidFill>
                <a:latin typeface="Arial"/>
                <a:cs typeface="Arial"/>
              </a:rPr>
              <a:t>25 January, 22 February, 29 February, 20 March</a:t>
            </a:r>
          </a:p>
          <a:p>
            <a:pPr marL="160655">
              <a:lnSpc>
                <a:spcPct val="100000"/>
              </a:lnSpc>
              <a:spcBef>
                <a:spcPts val="25"/>
              </a:spcBef>
            </a:pPr>
            <a:endParaRPr lang="en-US" sz="800" dirty="0">
              <a:latin typeface="Arial"/>
              <a:cs typeface="Arial"/>
            </a:endParaRPr>
          </a:p>
        </p:txBody>
      </p:sp>
      <p:pic>
        <p:nvPicPr>
          <p:cNvPr id="3" name="Picture 2" descr="A person with a beard smiling&#10;&#10;Description automatically generated">
            <a:extLst>
              <a:ext uri="{FF2B5EF4-FFF2-40B4-BE49-F238E27FC236}">
                <a16:creationId xmlns:a16="http://schemas.microsoft.com/office/drawing/2014/main" id="{E3D47224-5237-76E3-5656-F44B9CAED66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35663" y="4708259"/>
            <a:ext cx="1165123" cy="1397609"/>
          </a:xfrm>
          <a:prstGeom prst="rect">
            <a:avLst/>
          </a:prstGeom>
        </p:spPr>
      </p:pic>
    </p:spTree>
    <p:extLst>
      <p:ext uri="{BB962C8B-B14F-4D97-AF65-F5344CB8AC3E}">
        <p14:creationId xmlns:p14="http://schemas.microsoft.com/office/powerpoint/2010/main" val="30184188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1350</TotalTime>
  <Words>1829</Words>
  <Application>Microsoft Office PowerPoint</Application>
  <PresentationFormat>Custom</PresentationFormat>
  <Paragraphs>105</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Word - Event Proposal A4 2.docx</dc:title>
  <dc:creator>Emma Stewart</dc:creator>
  <cp:lastModifiedBy>Emma Stewart</cp:lastModifiedBy>
  <cp:revision>101</cp:revision>
  <dcterms:created xsi:type="dcterms:W3CDTF">2021-11-03T10:51:02Z</dcterms:created>
  <dcterms:modified xsi:type="dcterms:W3CDTF">2023-12-19T10:52:45Z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2021-09-30T00:00:00Z</vt:filetime>
  </property>
  <property fmtid="{D5CDD505-2E9C-101B-9397-08002B2CF9AE}" pid="3" name="Creator">
    <vt:lpwstr>Word</vt:lpwstr>
  </property>
  <property fmtid="{D5CDD505-2E9C-101B-9397-08002B2CF9AE}" pid="4" name="LastSaved">
    <vt:filetime>2021-11-03T00:00:00Z</vt:filetime>
  </property>
</Properties>
</file>