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2"/>
  </p:sldIdLst>
  <p:sldSz cx="7556500" cy="10693400"/>
  <p:notesSz cx="7556500" cy="10693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ma Stewart" initials="ES" lastIdx="3" clrIdx="0">
    <p:extLst>
      <p:ext uri="{19B8F6BF-5375-455C-9EA6-DF929625EA0E}">
        <p15:presenceInfo xmlns:p15="http://schemas.microsoft.com/office/powerpoint/2012/main" userId="S::Emma.Stewart@glasgow.ac.uk::580161c1-a942-4202-9d65-b241ef1cc5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E8A98"/>
    <a:srgbClr val="FFFFFF"/>
    <a:srgbClr val="C1BEDA"/>
    <a:srgbClr val="951B81"/>
    <a:srgbClr val="D9398D"/>
    <a:srgbClr val="2D2C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53"/>
  </p:normalViewPr>
  <p:slideViewPr>
    <p:cSldViewPr>
      <p:cViewPr>
        <p:scale>
          <a:sx n="100" d="100"/>
          <a:sy n="100" d="100"/>
        </p:scale>
        <p:origin x="48" y="-4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10/13/2022</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10/13/2022</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10/13/2022</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10/13/2022</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10/13/2022</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637674"/>
            <a:ext cx="7556500" cy="1047750"/>
          </a:xfrm>
          <a:custGeom>
            <a:avLst/>
            <a:gdLst/>
            <a:ahLst/>
            <a:cxnLst/>
            <a:rect l="l" t="t" r="r" b="b"/>
            <a:pathLst>
              <a:path w="7556500" h="1047750">
                <a:moveTo>
                  <a:pt x="0" y="0"/>
                </a:moveTo>
                <a:lnTo>
                  <a:pt x="0" y="1047750"/>
                </a:lnTo>
                <a:lnTo>
                  <a:pt x="7556500" y="1047750"/>
                </a:lnTo>
                <a:lnTo>
                  <a:pt x="7556500" y="0"/>
                </a:lnTo>
                <a:lnTo>
                  <a:pt x="0" y="0"/>
                </a:lnTo>
                <a:close/>
              </a:path>
            </a:pathLst>
          </a:custGeom>
          <a:solidFill>
            <a:srgbClr val="F0F0F1"/>
          </a:solidFill>
        </p:spPr>
        <p:txBody>
          <a:bodyPr wrap="square" lIns="0" tIns="0" rIns="0" bIns="0" rtlCol="0"/>
          <a:lstStyle/>
          <a:p>
            <a:endParaRPr dirty="0"/>
          </a:p>
        </p:txBody>
      </p:sp>
      <p:pic>
        <p:nvPicPr>
          <p:cNvPr id="17" name="bg object 17"/>
          <p:cNvPicPr/>
          <p:nvPr/>
        </p:nvPicPr>
        <p:blipFill>
          <a:blip r:embed="rId7" cstate="print"/>
          <a:stretch>
            <a:fillRect/>
          </a:stretch>
        </p:blipFill>
        <p:spPr>
          <a:xfrm>
            <a:off x="504825" y="9777378"/>
            <a:ext cx="1130211" cy="705481"/>
          </a:xfrm>
          <a:prstGeom prst="rect">
            <a:avLst/>
          </a:prstGeom>
        </p:spPr>
      </p:pic>
      <p:pic>
        <p:nvPicPr>
          <p:cNvPr id="18" name="bg object 18"/>
          <p:cNvPicPr/>
          <p:nvPr/>
        </p:nvPicPr>
        <p:blipFill>
          <a:blip r:embed="rId8" cstate="print"/>
          <a:stretch>
            <a:fillRect/>
          </a:stretch>
        </p:blipFill>
        <p:spPr>
          <a:xfrm>
            <a:off x="3463290" y="9851674"/>
            <a:ext cx="3655058" cy="629898"/>
          </a:xfrm>
          <a:prstGeom prst="rect">
            <a:avLst/>
          </a:prstGeom>
        </p:spPr>
      </p:pic>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69210" y="9944862"/>
            <a:ext cx="2418080" cy="53467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377825" y="9944862"/>
            <a:ext cx="173799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10/13/2022</a:t>
            </a:fld>
            <a:endParaRPr lang="en-US" dirty="0"/>
          </a:p>
        </p:txBody>
      </p:sp>
      <p:sp>
        <p:nvSpPr>
          <p:cNvPr id="6" name="Holder 6"/>
          <p:cNvSpPr>
            <a:spLocks noGrp="1"/>
          </p:cNvSpPr>
          <p:nvPr>
            <p:ph type="sldNum" sz="quarter" idx="7"/>
          </p:nvPr>
        </p:nvSpPr>
        <p:spPr>
          <a:xfrm>
            <a:off x="5440680" y="9944862"/>
            <a:ext cx="173799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aternalmentalhealthalliance.org/wp-content/uploads/economic-case-increasing-access-treatment-women-common-maternal-mental-health-problems-report-lse-2022-mmha.pdf" TargetMode="External"/><Relationship Id="rId7" Type="http://schemas.openxmlformats.org/officeDocument/2006/relationships/hyperlink" Target="mailto:Rosie.Seaman@glasgow.ac.uk" TargetMode="External"/><Relationship Id="rId2" Type="http://schemas.openxmlformats.org/officeDocument/2006/relationships/image" Target="../media/image3.png"/><Relationship Id="rId1" Type="http://schemas.openxmlformats.org/officeDocument/2006/relationships/slideLayout" Target="../slideLayouts/slideLayout5.xml"/><Relationship Id="rId6" Type="http://schemas.openxmlformats.org/officeDocument/2006/relationships/hyperlink" Target="http://www.gla.ac.uk/matchnet" TargetMode="External"/><Relationship Id="rId5" Type="http://schemas.openxmlformats.org/officeDocument/2006/relationships/image" Target="../media/image4.jpeg"/><Relationship Id="rId4" Type="http://schemas.openxmlformats.org/officeDocument/2006/relationships/hyperlink" Target="https://doi.org/10.1002/wps.2076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9C68449-52C0-9741-ADA1-7ED10A1DCCE7}"/>
              </a:ext>
            </a:extLst>
          </p:cNvPr>
          <p:cNvSpPr/>
          <p:nvPr/>
        </p:nvSpPr>
        <p:spPr>
          <a:xfrm>
            <a:off x="316865" y="774700"/>
            <a:ext cx="6928801" cy="685800"/>
          </a:xfrm>
          <a:prstGeom prst="rect">
            <a:avLst/>
          </a:prstGeom>
          <a:solidFill>
            <a:srgbClr val="2D2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p:nvPr/>
        </p:nvSpPr>
        <p:spPr>
          <a:xfrm>
            <a:off x="314910" y="1526789"/>
            <a:ext cx="6893824" cy="1876155"/>
          </a:xfrm>
          <a:prstGeom prst="rect">
            <a:avLst/>
          </a:prstGeom>
        </p:spPr>
        <p:txBody>
          <a:bodyPr vert="horz" wrap="square" lIns="0" tIns="11430" rIns="0" bIns="0" rtlCol="0">
            <a:spAutoFit/>
          </a:bodyPr>
          <a:lstStyle/>
          <a:p>
            <a:pPr marL="27940">
              <a:lnSpc>
                <a:spcPct val="100000"/>
              </a:lnSpc>
              <a:spcBef>
                <a:spcPts val="90"/>
              </a:spcBef>
            </a:pPr>
            <a:r>
              <a:rPr lang="en-GB" sz="1200" b="1" dirty="0">
                <a:latin typeface="Arial" panose="020B0604020202020204" pitchFamily="34" charset="0"/>
                <a:cs typeface="Arial" panose="020B0604020202020204" pitchFamily="34" charset="0"/>
              </a:rPr>
              <a:t>Context</a:t>
            </a:r>
          </a:p>
          <a:p>
            <a:pPr marL="199390" indent="-171450">
              <a:lnSpc>
                <a:spcPct val="100000"/>
              </a:lnSpc>
              <a:spcBef>
                <a:spcPts val="90"/>
              </a:spcBef>
              <a:buFont typeface="Arial" panose="020B0604020202020204" pitchFamily="34" charset="0"/>
              <a:buChar char="•"/>
            </a:pPr>
            <a:r>
              <a:rPr lang="en-US" sz="1050" dirty="0">
                <a:latin typeface="Arial" panose="020B0604020202020204" pitchFamily="34" charset="0"/>
                <a:cs typeface="Arial" panose="020B0604020202020204" pitchFamily="34" charset="0"/>
              </a:rPr>
              <a:t>Perinatal mental health (PMH) outcomes are defined as those which occur during pregnancy or in the first year following birth. </a:t>
            </a:r>
          </a:p>
          <a:p>
            <a:pPr marL="199390" indent="-171450">
              <a:lnSpc>
                <a:spcPct val="100000"/>
              </a:lnSpc>
              <a:spcBef>
                <a:spcPts val="90"/>
              </a:spcBef>
              <a:buFont typeface="Arial" panose="020B0604020202020204" pitchFamily="34" charset="0"/>
              <a:buChar char="•"/>
            </a:pPr>
            <a:r>
              <a:rPr lang="en-US" sz="1050" dirty="0">
                <a:latin typeface="Arial" panose="020B0604020202020204" pitchFamily="34" charset="0"/>
                <a:cs typeface="Arial" panose="020B0604020202020204" pitchFamily="34" charset="0"/>
              </a:rPr>
              <a:t>As many as 1 in 5 pregnant women and new mothers experience adverse PMH outcomes, ranging from temporary and moderate problems to long-lasting, complex, and severe problems[1-2]. </a:t>
            </a:r>
          </a:p>
          <a:p>
            <a:pPr marL="199390" indent="-171450">
              <a:lnSpc>
                <a:spcPct val="100000"/>
              </a:lnSpc>
              <a:spcBef>
                <a:spcPts val="90"/>
              </a:spcBef>
              <a:buFont typeface="Arial" panose="020B0604020202020204" pitchFamily="34" charset="0"/>
              <a:buChar char="•"/>
            </a:pPr>
            <a:r>
              <a:rPr lang="en-US" sz="1050" dirty="0">
                <a:latin typeface="Arial" panose="020B0604020202020204" pitchFamily="34" charset="0"/>
                <a:cs typeface="Arial" panose="020B0604020202020204" pitchFamily="34" charset="0"/>
              </a:rPr>
              <a:t>The perinatal period offers a window of opportunity for intervention and support to prevent adverse PMH outcomes.</a:t>
            </a:r>
          </a:p>
          <a:p>
            <a:pPr marL="199390" indent="-171450">
              <a:lnSpc>
                <a:spcPct val="100000"/>
              </a:lnSpc>
              <a:spcBef>
                <a:spcPts val="90"/>
              </a:spcBef>
              <a:buFont typeface="Arial" panose="020B0604020202020204" pitchFamily="34" charset="0"/>
              <a:buChar char="•"/>
            </a:pPr>
            <a:r>
              <a:rPr lang="en-US" sz="1050" dirty="0">
                <a:latin typeface="Arial" panose="020B0604020202020204" pitchFamily="34" charset="0"/>
                <a:cs typeface="Arial" panose="020B0604020202020204" pitchFamily="34" charset="0"/>
              </a:rPr>
              <a:t>Attention has focused on improving the provision of interventions targeted at treating adverse PMH outcomes, such as increasing specialist care workers and tailored psychological services.</a:t>
            </a:r>
          </a:p>
          <a:p>
            <a:pPr marL="199390" indent="-171450">
              <a:lnSpc>
                <a:spcPct val="100000"/>
              </a:lnSpc>
              <a:spcBef>
                <a:spcPts val="90"/>
              </a:spcBef>
              <a:buFont typeface="Arial" panose="020B0604020202020204" pitchFamily="34" charset="0"/>
              <a:buChar char="•"/>
            </a:pPr>
            <a:r>
              <a:rPr lang="en-US" sz="1050" dirty="0">
                <a:latin typeface="Arial" panose="020B0604020202020204" pitchFamily="34" charset="0"/>
                <a:cs typeface="Arial" panose="020B0604020202020204" pitchFamily="34" charset="0"/>
              </a:rPr>
              <a:t>There is limited consideration of how wider population level policies in England and Scotland may affect PMH outcomes, such as policies aimed at reducing financial hardship during pregnancy and early motherhood.</a:t>
            </a:r>
            <a:endParaRPr sz="1200" dirty="0">
              <a:latin typeface="Arial" panose="020B0604020202020204" pitchFamily="34" charset="0"/>
              <a:cs typeface="Arial" panose="020B0604020202020204" pitchFamily="34" charset="0"/>
            </a:endParaRPr>
          </a:p>
        </p:txBody>
      </p:sp>
      <p:pic>
        <p:nvPicPr>
          <p:cNvPr id="8" name="object 8"/>
          <p:cNvPicPr/>
          <p:nvPr/>
        </p:nvPicPr>
        <p:blipFill>
          <a:blip r:embed="rId2" cstate="print"/>
          <a:stretch>
            <a:fillRect/>
          </a:stretch>
        </p:blipFill>
        <p:spPr>
          <a:xfrm>
            <a:off x="316865" y="164464"/>
            <a:ext cx="1489708" cy="550543"/>
          </a:xfrm>
          <a:prstGeom prst="rect">
            <a:avLst/>
          </a:prstGeom>
        </p:spPr>
      </p:pic>
      <p:sp>
        <p:nvSpPr>
          <p:cNvPr id="12" name="object 3">
            <a:extLst>
              <a:ext uri="{FF2B5EF4-FFF2-40B4-BE49-F238E27FC236}">
                <a16:creationId xmlns:a16="http://schemas.microsoft.com/office/drawing/2014/main" id="{02747575-0E98-490F-84D2-C91179258028}"/>
              </a:ext>
            </a:extLst>
          </p:cNvPr>
          <p:cNvSpPr txBox="1"/>
          <p:nvPr/>
        </p:nvSpPr>
        <p:spPr>
          <a:xfrm>
            <a:off x="306920" y="4432399"/>
            <a:ext cx="6901814" cy="1527341"/>
          </a:xfrm>
          <a:prstGeom prst="rect">
            <a:avLst/>
          </a:prstGeom>
        </p:spPr>
        <p:txBody>
          <a:bodyPr vert="horz" wrap="square" lIns="0" tIns="11430" rIns="0" bIns="0" rtlCol="0">
            <a:spAutoFit/>
          </a:bodyPr>
          <a:lstStyle/>
          <a:p>
            <a:pPr marL="27940">
              <a:lnSpc>
                <a:spcPct val="100000"/>
              </a:lnSpc>
              <a:spcBef>
                <a:spcPts val="90"/>
              </a:spcBef>
            </a:pPr>
            <a:r>
              <a:rPr lang="en-GB" sz="1200" b="1" dirty="0">
                <a:latin typeface="Arial"/>
                <a:cs typeface="Arial"/>
              </a:rPr>
              <a:t>Key activities</a:t>
            </a:r>
          </a:p>
          <a:p>
            <a:pPr marL="199390" indent="-171450">
              <a:lnSpc>
                <a:spcPct val="100000"/>
              </a:lnSpc>
              <a:spcBef>
                <a:spcPts val="90"/>
              </a:spcBef>
              <a:buFont typeface="Arial" panose="020B0604020202020204" pitchFamily="34" charset="0"/>
              <a:buChar char="•"/>
            </a:pPr>
            <a:r>
              <a:rPr lang="en-US" sz="1200" dirty="0">
                <a:latin typeface="Arial"/>
                <a:cs typeface="Arial"/>
              </a:rPr>
              <a:t>We will map the available administrative data sources in terms of comparability across England and Scotland, the prevalence of adverse PMH outcomes, and in terms of the severity of adverse PMH outcomes that are likely to be captured. </a:t>
            </a:r>
          </a:p>
          <a:p>
            <a:pPr marL="199390" indent="-171450">
              <a:lnSpc>
                <a:spcPct val="100000"/>
              </a:lnSpc>
              <a:spcBef>
                <a:spcPts val="90"/>
              </a:spcBef>
              <a:buFont typeface="Arial" panose="020B0604020202020204" pitchFamily="34" charset="0"/>
              <a:buChar char="•"/>
            </a:pPr>
            <a:r>
              <a:rPr lang="en-US" sz="1200" dirty="0">
                <a:latin typeface="Arial"/>
                <a:cs typeface="Arial"/>
              </a:rPr>
              <a:t>The mapping exercise will be co-produced with relevant stakeholders.</a:t>
            </a:r>
          </a:p>
          <a:p>
            <a:pPr marL="199390" indent="-171450">
              <a:lnSpc>
                <a:spcPct val="100000"/>
              </a:lnSpc>
              <a:spcBef>
                <a:spcPts val="90"/>
              </a:spcBef>
              <a:buFont typeface="Arial" panose="020B0604020202020204" pitchFamily="34" charset="0"/>
              <a:buChar char="•"/>
            </a:pPr>
            <a:r>
              <a:rPr lang="en-US" sz="1200" dirty="0">
                <a:latin typeface="Arial"/>
                <a:cs typeface="Arial"/>
              </a:rPr>
              <a:t>We will explore the possibilities of quasi-experimental research designs that could provide evidence of the causal links between policies aimed at reducing financial strain during pregnancy and early motherhood and adverse PMH outcomes.</a:t>
            </a:r>
            <a:endParaRPr lang="en-GB" sz="1200" dirty="0">
              <a:latin typeface="Arial"/>
              <a:cs typeface="Arial"/>
            </a:endParaRPr>
          </a:p>
        </p:txBody>
      </p:sp>
      <p:sp>
        <p:nvSpPr>
          <p:cNvPr id="5" name="TextBox 4">
            <a:extLst>
              <a:ext uri="{FF2B5EF4-FFF2-40B4-BE49-F238E27FC236}">
                <a16:creationId xmlns:a16="http://schemas.microsoft.com/office/drawing/2014/main" id="{41B344A5-5664-4C85-BF5E-206FEEA4DE02}"/>
              </a:ext>
            </a:extLst>
          </p:cNvPr>
          <p:cNvSpPr txBox="1"/>
          <p:nvPr/>
        </p:nvSpPr>
        <p:spPr>
          <a:xfrm>
            <a:off x="3860481" y="208902"/>
            <a:ext cx="3385185" cy="523220"/>
          </a:xfrm>
          <a:prstGeom prst="rect">
            <a:avLst/>
          </a:prstGeom>
          <a:noFill/>
        </p:spPr>
        <p:txBody>
          <a:bodyPr wrap="square" rtlCol="0">
            <a:spAutoFit/>
          </a:bodyPr>
          <a:lstStyle/>
          <a:p>
            <a:pPr algn="r"/>
            <a:r>
              <a:rPr lang="en-GB" sz="1400" i="1" dirty="0" err="1">
                <a:latin typeface="Arial" panose="020B0604020202020204" pitchFamily="34" charset="0"/>
                <a:cs typeface="Arial" panose="020B0604020202020204" pitchFamily="34" charset="0"/>
              </a:rPr>
              <a:t>MatCHNet</a:t>
            </a:r>
            <a:r>
              <a:rPr lang="en-GB" sz="1400" i="1" dirty="0">
                <a:latin typeface="Arial" panose="020B0604020202020204" pitchFamily="34" charset="0"/>
                <a:cs typeface="Arial" panose="020B0604020202020204" pitchFamily="34" charset="0"/>
              </a:rPr>
              <a:t> Pump Priming Project 1 (2022)</a:t>
            </a:r>
            <a:endParaRPr lang="en-GB" sz="1000" dirty="0">
              <a:latin typeface="Arial" panose="020B0604020202020204" pitchFamily="34" charset="0"/>
              <a:cs typeface="Arial" panose="020B0604020202020204" pitchFamily="34" charset="0"/>
            </a:endParaRPr>
          </a:p>
        </p:txBody>
      </p:sp>
      <p:sp>
        <p:nvSpPr>
          <p:cNvPr id="10" name="object 3">
            <a:extLst>
              <a:ext uri="{FF2B5EF4-FFF2-40B4-BE49-F238E27FC236}">
                <a16:creationId xmlns:a16="http://schemas.microsoft.com/office/drawing/2014/main" id="{2A8068EB-3320-0A47-9897-5C3C84768DED}"/>
              </a:ext>
            </a:extLst>
          </p:cNvPr>
          <p:cNvSpPr txBox="1"/>
          <p:nvPr/>
        </p:nvSpPr>
        <p:spPr>
          <a:xfrm>
            <a:off x="281039" y="809540"/>
            <a:ext cx="7014474" cy="596317"/>
          </a:xfrm>
          <a:prstGeom prst="rect">
            <a:avLst/>
          </a:prstGeom>
        </p:spPr>
        <p:txBody>
          <a:bodyPr vert="horz" wrap="square" lIns="0" tIns="11430" rIns="0" bIns="0" rtlCol="0">
            <a:spAutoFit/>
          </a:bodyPr>
          <a:lstStyle/>
          <a:p>
            <a:pPr marL="157480" marR="800735"/>
            <a:r>
              <a:rPr lang="en-US" sz="1400" b="1" dirty="0">
                <a:solidFill>
                  <a:srgbClr val="FFFFFF"/>
                </a:solidFill>
                <a:latin typeface="Arial"/>
                <a:cs typeface="Arial"/>
              </a:rPr>
              <a:t>Perinatal Mental Health</a:t>
            </a:r>
          </a:p>
          <a:p>
            <a:pPr marL="157480" marR="800735"/>
            <a:r>
              <a:rPr lang="en-US" sz="1200" b="1" dirty="0">
                <a:solidFill>
                  <a:srgbClr val="FFFFFF"/>
                </a:solidFill>
                <a:latin typeface="Arial"/>
                <a:cs typeface="Arial"/>
              </a:rPr>
              <a:t>Mapping potential administrative data sources in England and Scotland to inform future population level policy evaluations</a:t>
            </a:r>
            <a:endParaRPr lang="en-GB" sz="1200" dirty="0">
              <a:latin typeface="Arial"/>
              <a:cs typeface="Arial"/>
            </a:endParaRPr>
          </a:p>
        </p:txBody>
      </p:sp>
      <p:sp>
        <p:nvSpPr>
          <p:cNvPr id="17" name="Rectangle 16">
            <a:extLst>
              <a:ext uri="{FF2B5EF4-FFF2-40B4-BE49-F238E27FC236}">
                <a16:creationId xmlns:a16="http://schemas.microsoft.com/office/drawing/2014/main" id="{41376F3C-B1FE-E14F-8A44-7A152D6C0BE7}"/>
              </a:ext>
            </a:extLst>
          </p:cNvPr>
          <p:cNvSpPr/>
          <p:nvPr/>
        </p:nvSpPr>
        <p:spPr>
          <a:xfrm>
            <a:off x="336708" y="3495757"/>
            <a:ext cx="6928801" cy="790450"/>
          </a:xfrm>
          <a:prstGeom prst="rect">
            <a:avLst/>
          </a:prstGeom>
          <a:solidFill>
            <a:srgbClr val="4E8A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bject 3">
            <a:extLst>
              <a:ext uri="{FF2B5EF4-FFF2-40B4-BE49-F238E27FC236}">
                <a16:creationId xmlns:a16="http://schemas.microsoft.com/office/drawing/2014/main" id="{0DDD7468-8D20-4444-8DA0-9557986E250A}"/>
              </a:ext>
            </a:extLst>
          </p:cNvPr>
          <p:cNvSpPr txBox="1"/>
          <p:nvPr/>
        </p:nvSpPr>
        <p:spPr>
          <a:xfrm>
            <a:off x="325968" y="3565229"/>
            <a:ext cx="6893824" cy="657872"/>
          </a:xfrm>
          <a:prstGeom prst="rect">
            <a:avLst/>
          </a:prstGeom>
        </p:spPr>
        <p:txBody>
          <a:bodyPr vert="horz" wrap="square" lIns="0" tIns="11430" rIns="0" bIns="0" rtlCol="0">
            <a:spAutoFit/>
          </a:bodyPr>
          <a:lstStyle/>
          <a:p>
            <a:pPr marL="160655">
              <a:lnSpc>
                <a:spcPct val="100000"/>
              </a:lnSpc>
              <a:spcBef>
                <a:spcPts val="790"/>
              </a:spcBef>
            </a:pPr>
            <a:r>
              <a:rPr lang="en-US" sz="1400" b="1" dirty="0">
                <a:solidFill>
                  <a:srgbClr val="FFFFFF"/>
                </a:solidFill>
                <a:latin typeface="Arial"/>
                <a:cs typeface="Arial"/>
              </a:rPr>
              <a:t>This project aims to map and evaluate the administrative data available for capturing indicators of adverse PMH outcomes that can be </a:t>
            </a:r>
            <a:r>
              <a:rPr lang="en-US" sz="1400" b="1" dirty="0" err="1">
                <a:solidFill>
                  <a:srgbClr val="FFFFFF"/>
                </a:solidFill>
                <a:latin typeface="Arial"/>
                <a:cs typeface="Arial"/>
              </a:rPr>
              <a:t>harmonised</a:t>
            </a:r>
            <a:r>
              <a:rPr lang="en-US" sz="1400" b="1" dirty="0">
                <a:solidFill>
                  <a:srgbClr val="FFFFFF"/>
                </a:solidFill>
                <a:latin typeface="Arial"/>
                <a:cs typeface="Arial"/>
              </a:rPr>
              <a:t> in England and Scotland.</a:t>
            </a:r>
          </a:p>
        </p:txBody>
      </p:sp>
      <p:sp>
        <p:nvSpPr>
          <p:cNvPr id="2" name="Rectangle 1">
            <a:extLst>
              <a:ext uri="{FF2B5EF4-FFF2-40B4-BE49-F238E27FC236}">
                <a16:creationId xmlns:a16="http://schemas.microsoft.com/office/drawing/2014/main" id="{61BB145D-BD38-AB2C-C184-6C948C9C439D}"/>
              </a:ext>
            </a:extLst>
          </p:cNvPr>
          <p:cNvSpPr/>
          <p:nvPr/>
        </p:nvSpPr>
        <p:spPr>
          <a:xfrm>
            <a:off x="342582" y="6089854"/>
            <a:ext cx="6917052" cy="1866228"/>
          </a:xfrm>
          <a:prstGeom prst="rect">
            <a:avLst/>
          </a:prstGeom>
          <a:solidFill>
            <a:srgbClr val="4E8A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bject 3">
            <a:extLst>
              <a:ext uri="{FF2B5EF4-FFF2-40B4-BE49-F238E27FC236}">
                <a16:creationId xmlns:a16="http://schemas.microsoft.com/office/drawing/2014/main" id="{E5B80FB7-750C-6F6B-2484-DD2025067C7C}"/>
              </a:ext>
            </a:extLst>
          </p:cNvPr>
          <p:cNvSpPr txBox="1"/>
          <p:nvPr/>
        </p:nvSpPr>
        <p:spPr>
          <a:xfrm>
            <a:off x="501650" y="6155423"/>
            <a:ext cx="3657346" cy="1735090"/>
          </a:xfrm>
          <a:prstGeom prst="rect">
            <a:avLst/>
          </a:prstGeom>
        </p:spPr>
        <p:txBody>
          <a:bodyPr vert="horz" wrap="square" lIns="0" tIns="11430" rIns="0" bIns="0" rtlCol="0">
            <a:spAutoFit/>
          </a:bodyPr>
          <a:lstStyle/>
          <a:p>
            <a:r>
              <a:rPr lang="en-US" sz="1400" b="1" dirty="0">
                <a:solidFill>
                  <a:schemeClr val="bg1"/>
                </a:solidFill>
                <a:latin typeface="Arial" panose="020B0604020202020204" pitchFamily="34" charset="0"/>
                <a:cs typeface="Arial" panose="020B0604020202020204" pitchFamily="34" charset="0"/>
              </a:rPr>
              <a:t>Planned outcomes</a:t>
            </a:r>
          </a:p>
          <a:p>
            <a:pPr marL="285750" indent="-285750">
              <a:buFont typeface="Arial" panose="020B0604020202020204" pitchFamily="34" charset="0"/>
              <a:buChar char="•"/>
            </a:pPr>
            <a:r>
              <a:rPr lang="en-US" sz="1400" dirty="0">
                <a:solidFill>
                  <a:schemeClr val="bg1"/>
                </a:solidFill>
                <a:latin typeface="Arial" panose="020B0604020202020204" pitchFamily="34" charset="0"/>
                <a:cs typeface="Arial" panose="020B0604020202020204" pitchFamily="34" charset="0"/>
              </a:rPr>
              <a:t>A systematic record of administrative data sources for monitoring adverse PMH outcomes.</a:t>
            </a:r>
          </a:p>
          <a:p>
            <a:pPr marL="285750" indent="-285750">
              <a:buFont typeface="Arial" panose="020B0604020202020204" pitchFamily="34" charset="0"/>
              <a:buChar char="•"/>
            </a:pPr>
            <a:r>
              <a:rPr lang="en-US" sz="1400" dirty="0">
                <a:solidFill>
                  <a:schemeClr val="bg1"/>
                </a:solidFill>
                <a:latin typeface="Arial" panose="020B0604020202020204" pitchFamily="34" charset="0"/>
                <a:cs typeface="Arial" panose="020B0604020202020204" pitchFamily="34" charset="0"/>
              </a:rPr>
              <a:t>A visual/infographic summary of administrative data sources for monitoring adverse PMH outcomes.</a:t>
            </a:r>
          </a:p>
          <a:p>
            <a:endParaRPr lang="en-US" sz="1400" dirty="0">
              <a:solidFill>
                <a:schemeClr val="bg1"/>
              </a:solidFill>
              <a:latin typeface="Arial" panose="020B0604020202020204" pitchFamily="34" charset="0"/>
              <a:cs typeface="Arial" panose="020B0604020202020204" pitchFamily="34" charset="0"/>
            </a:endParaRPr>
          </a:p>
        </p:txBody>
      </p:sp>
      <p:sp>
        <p:nvSpPr>
          <p:cNvPr id="7" name="object 5">
            <a:extLst>
              <a:ext uri="{FF2B5EF4-FFF2-40B4-BE49-F238E27FC236}">
                <a16:creationId xmlns:a16="http://schemas.microsoft.com/office/drawing/2014/main" id="{DF832530-5426-EB7B-BF0D-C2FF59487474}"/>
              </a:ext>
            </a:extLst>
          </p:cNvPr>
          <p:cNvSpPr txBox="1"/>
          <p:nvPr/>
        </p:nvSpPr>
        <p:spPr>
          <a:xfrm>
            <a:off x="342582" y="8929051"/>
            <a:ext cx="6917052" cy="612347"/>
          </a:xfrm>
          <a:prstGeom prst="rect">
            <a:avLst/>
          </a:prstGeom>
          <a:solidFill>
            <a:srgbClr val="2D2C7E"/>
          </a:solidFill>
        </p:spPr>
        <p:txBody>
          <a:bodyPr vert="horz" wrap="square" lIns="0" tIns="73025" rIns="0" bIns="0" rtlCol="0">
            <a:spAutoFit/>
          </a:bodyPr>
          <a:lstStyle/>
          <a:p>
            <a:pPr marL="168275">
              <a:lnSpc>
                <a:spcPct val="100000"/>
              </a:lnSpc>
            </a:pPr>
            <a:r>
              <a:rPr lang="en-US" sz="700" dirty="0">
                <a:solidFill>
                  <a:schemeClr val="bg1"/>
                </a:solidFill>
                <a:latin typeface="Arial"/>
                <a:cs typeface="Arial"/>
              </a:rPr>
              <a:t>References</a:t>
            </a:r>
          </a:p>
          <a:p>
            <a:pPr marL="396875" indent="-228600">
              <a:lnSpc>
                <a:spcPct val="100000"/>
              </a:lnSpc>
              <a:buAutoNum type="arabicPeriod"/>
            </a:pPr>
            <a:r>
              <a:rPr lang="en-US" sz="700" dirty="0">
                <a:solidFill>
                  <a:schemeClr val="bg1"/>
                </a:solidFill>
                <a:latin typeface="Arial"/>
                <a:cs typeface="Arial"/>
              </a:rPr>
              <a:t>Bauer, A., </a:t>
            </a:r>
            <a:r>
              <a:rPr lang="en-US" sz="700" dirty="0" err="1">
                <a:solidFill>
                  <a:schemeClr val="bg1"/>
                </a:solidFill>
                <a:latin typeface="Arial"/>
                <a:cs typeface="Arial"/>
              </a:rPr>
              <a:t>Tinelli</a:t>
            </a:r>
            <a:r>
              <a:rPr lang="en-US" sz="700" dirty="0">
                <a:solidFill>
                  <a:schemeClr val="bg1"/>
                </a:solidFill>
                <a:latin typeface="Arial"/>
                <a:cs typeface="Arial"/>
              </a:rPr>
              <a:t>, M., Knapp, M., 2022. The economic case for increasing access to treatment for women with common mental health problems during the perinatal period. Care Policy and Evaluation Centre and London School of Economics and Political Science, </a:t>
            </a:r>
            <a:r>
              <a:rPr lang="en-US" sz="700" dirty="0">
                <a:solidFill>
                  <a:schemeClr val="bg1"/>
                </a:solidFill>
                <a:latin typeface="Arial"/>
                <a:cs typeface="Arial"/>
                <a:hlinkClick r:id="rId3"/>
              </a:rPr>
              <a:t>Available online</a:t>
            </a:r>
            <a:r>
              <a:rPr lang="en-US" sz="700" dirty="0">
                <a:solidFill>
                  <a:schemeClr val="bg1"/>
                </a:solidFill>
                <a:latin typeface="Arial"/>
                <a:cs typeface="Arial"/>
              </a:rPr>
              <a:t>.</a:t>
            </a:r>
            <a:endParaRPr lang="en-US" sz="900" dirty="0">
              <a:solidFill>
                <a:schemeClr val="bg1"/>
              </a:solidFill>
              <a:latin typeface="Arial"/>
              <a:cs typeface="Arial"/>
            </a:endParaRPr>
          </a:p>
          <a:p>
            <a:pPr marL="396875" indent="-228600">
              <a:lnSpc>
                <a:spcPct val="100000"/>
              </a:lnSpc>
              <a:buAutoNum type="arabicPeriod"/>
            </a:pPr>
            <a:r>
              <a:rPr lang="en-US" sz="700" dirty="0">
                <a:solidFill>
                  <a:schemeClr val="bg1"/>
                </a:solidFill>
                <a:latin typeface="Arial"/>
                <a:cs typeface="Arial"/>
              </a:rPr>
              <a:t>Howard, L.M., Khalifeh, H., 2020. Perinatal mental health: a review of progress and challenges. World Psychiatry 19, 313–327. </a:t>
            </a:r>
            <a:r>
              <a:rPr lang="en-US" sz="700" dirty="0">
                <a:solidFill>
                  <a:schemeClr val="bg1"/>
                </a:solidFill>
                <a:latin typeface="Arial"/>
                <a:cs typeface="Arial"/>
                <a:hlinkClick r:id="rId4"/>
              </a:rPr>
              <a:t>https://doi.org/10.1002/wps.20769</a:t>
            </a:r>
            <a:endParaRPr lang="en-US" sz="700" dirty="0">
              <a:solidFill>
                <a:schemeClr val="bg1"/>
              </a:solidFill>
              <a:latin typeface="Arial"/>
              <a:cs typeface="Arial"/>
            </a:endParaRPr>
          </a:p>
          <a:p>
            <a:pPr marL="396875" indent="-228600">
              <a:lnSpc>
                <a:spcPct val="100000"/>
              </a:lnSpc>
              <a:buAutoNum type="arabicPeriod"/>
            </a:pPr>
            <a:endParaRPr lang="en-US" sz="700" dirty="0">
              <a:solidFill>
                <a:schemeClr val="bg1"/>
              </a:solidFill>
              <a:latin typeface="Arial"/>
              <a:cs typeface="Arial"/>
            </a:endParaRPr>
          </a:p>
        </p:txBody>
      </p:sp>
      <p:pic>
        <p:nvPicPr>
          <p:cNvPr id="15" name="Picture 14" descr="A close-up of hands holding a baby's hand&#10;&#10;Description automatically generated with medium confidence">
            <a:extLst>
              <a:ext uri="{FF2B5EF4-FFF2-40B4-BE49-F238E27FC236}">
                <a16:creationId xmlns:a16="http://schemas.microsoft.com/office/drawing/2014/main" id="{E376F68A-5160-3166-2A34-89D7E25396F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18064" y="6290665"/>
            <a:ext cx="2768536" cy="1438799"/>
          </a:xfrm>
          <a:prstGeom prst="rect">
            <a:avLst/>
          </a:prstGeom>
        </p:spPr>
      </p:pic>
      <p:sp>
        <p:nvSpPr>
          <p:cNvPr id="16" name="Rectangle 15">
            <a:extLst>
              <a:ext uri="{FF2B5EF4-FFF2-40B4-BE49-F238E27FC236}">
                <a16:creationId xmlns:a16="http://schemas.microsoft.com/office/drawing/2014/main" id="{981D558A-541A-3DB8-7BAE-20BB047660F3}"/>
              </a:ext>
            </a:extLst>
          </p:cNvPr>
          <p:cNvSpPr/>
          <p:nvPr/>
        </p:nvSpPr>
        <p:spPr>
          <a:xfrm>
            <a:off x="355758" y="8054729"/>
            <a:ext cx="6917052" cy="790450"/>
          </a:xfrm>
          <a:prstGeom prst="rect">
            <a:avLst/>
          </a:prstGeom>
          <a:solidFill>
            <a:srgbClr val="951B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bject 3">
            <a:extLst>
              <a:ext uri="{FF2B5EF4-FFF2-40B4-BE49-F238E27FC236}">
                <a16:creationId xmlns:a16="http://schemas.microsoft.com/office/drawing/2014/main" id="{EAF8F6D6-2E93-0EE0-6F66-F4A4C3033870}"/>
              </a:ext>
            </a:extLst>
          </p:cNvPr>
          <p:cNvSpPr txBox="1"/>
          <p:nvPr/>
        </p:nvSpPr>
        <p:spPr>
          <a:xfrm>
            <a:off x="501650" y="8129057"/>
            <a:ext cx="3124200" cy="565539"/>
          </a:xfrm>
          <a:prstGeom prst="rect">
            <a:avLst/>
          </a:prstGeom>
        </p:spPr>
        <p:txBody>
          <a:bodyPr vert="horz" wrap="square" lIns="0" tIns="11430" rIns="0" bIns="0" rtlCol="0">
            <a:spAutoFit/>
          </a:bodyPr>
          <a:lstStyle/>
          <a:p>
            <a:r>
              <a:rPr lang="en-US" sz="1200" dirty="0">
                <a:solidFill>
                  <a:schemeClr val="bg1"/>
                </a:solidFill>
                <a:latin typeface="Arial" panose="020B0604020202020204" pitchFamily="34" charset="0"/>
                <a:cs typeface="Arial" panose="020B0604020202020204" pitchFamily="34" charset="0"/>
              </a:rPr>
              <a:t>More information can be found at: </a:t>
            </a:r>
            <a:r>
              <a:rPr lang="en-US" sz="1200" dirty="0">
                <a:solidFill>
                  <a:schemeClr val="bg1"/>
                </a:solidFill>
                <a:latin typeface="Arial" panose="020B0604020202020204" pitchFamily="34" charset="0"/>
                <a:cs typeface="Arial" panose="020B0604020202020204" pitchFamily="34" charset="0"/>
                <a:hlinkClick r:id="rId6"/>
              </a:rPr>
              <a:t>www.gla.ac.uk/matchnet</a:t>
            </a:r>
            <a:r>
              <a:rPr lang="en-US" sz="1200" dirty="0">
                <a:solidFill>
                  <a:schemeClr val="bg1"/>
                </a:solidFill>
                <a:latin typeface="Arial" panose="020B0604020202020204" pitchFamily="34" charset="0"/>
                <a:cs typeface="Arial" panose="020B0604020202020204" pitchFamily="34" charset="0"/>
              </a:rPr>
              <a:t> and on </a:t>
            </a:r>
          </a:p>
          <a:p>
            <a:r>
              <a:rPr lang="en-US" sz="1200" dirty="0">
                <a:solidFill>
                  <a:schemeClr val="bg1"/>
                </a:solidFill>
                <a:latin typeface="Arial" panose="020B0604020202020204" pitchFamily="34" charset="0"/>
                <a:cs typeface="Arial" panose="020B0604020202020204" pitchFamily="34" charset="0"/>
              </a:rPr>
              <a:t>Twitter @</a:t>
            </a:r>
            <a:r>
              <a:rPr lang="en-US" sz="1200" dirty="0" err="1">
                <a:solidFill>
                  <a:schemeClr val="bg1"/>
                </a:solidFill>
                <a:latin typeface="Arial" panose="020B0604020202020204" pitchFamily="34" charset="0"/>
                <a:cs typeface="Arial" panose="020B0604020202020204" pitchFamily="34" charset="0"/>
              </a:rPr>
              <a:t>MatCHNet</a:t>
            </a:r>
            <a:r>
              <a:rPr lang="en-US" sz="1200" dirty="0">
                <a:solidFill>
                  <a:schemeClr val="bg1"/>
                </a:solidFill>
                <a:latin typeface="Arial" panose="020B0604020202020204" pitchFamily="34" charset="0"/>
                <a:cs typeface="Arial" panose="020B0604020202020204" pitchFamily="34" charset="0"/>
              </a:rPr>
              <a:t>_ </a:t>
            </a:r>
          </a:p>
        </p:txBody>
      </p:sp>
      <p:sp>
        <p:nvSpPr>
          <p:cNvPr id="19" name="object 3">
            <a:extLst>
              <a:ext uri="{FF2B5EF4-FFF2-40B4-BE49-F238E27FC236}">
                <a16:creationId xmlns:a16="http://schemas.microsoft.com/office/drawing/2014/main" id="{6AB2A9CD-DBCC-2FEF-DBBD-704399051852}"/>
              </a:ext>
            </a:extLst>
          </p:cNvPr>
          <p:cNvSpPr txBox="1"/>
          <p:nvPr/>
        </p:nvSpPr>
        <p:spPr>
          <a:xfrm>
            <a:off x="3473450" y="8080199"/>
            <a:ext cx="7003731" cy="750205"/>
          </a:xfrm>
          <a:prstGeom prst="rect">
            <a:avLst/>
          </a:prstGeom>
        </p:spPr>
        <p:txBody>
          <a:bodyPr vert="horz" wrap="square" lIns="0" tIns="11430" rIns="0" bIns="0" rtlCol="0">
            <a:spAutoFit/>
          </a:bodyPr>
          <a:lstStyle/>
          <a:p>
            <a:pPr marL="12700" marR="81915">
              <a:tabLst>
                <a:tab pos="240665" algn="l"/>
                <a:tab pos="241300" algn="l"/>
              </a:tabLst>
            </a:pPr>
            <a:r>
              <a:rPr lang="en-US" sz="1200" dirty="0">
                <a:solidFill>
                  <a:schemeClr val="bg1"/>
                </a:solidFill>
                <a:latin typeface="Arial"/>
                <a:cs typeface="Arial"/>
              </a:rPr>
              <a:t>Research Team</a:t>
            </a:r>
          </a:p>
          <a:p>
            <a:pPr marL="184150" marR="81915" indent="-171450">
              <a:buFont typeface="Arial" panose="020B0604020202020204" pitchFamily="34" charset="0"/>
              <a:buChar char="•"/>
              <a:tabLst>
                <a:tab pos="240665" algn="l"/>
                <a:tab pos="241300" algn="l"/>
              </a:tabLst>
            </a:pPr>
            <a:r>
              <a:rPr lang="en-US" sz="1200" dirty="0">
                <a:solidFill>
                  <a:schemeClr val="bg1"/>
                </a:solidFill>
                <a:latin typeface="Arial"/>
                <a:cs typeface="Arial"/>
                <a:hlinkClick r:id="rId7"/>
              </a:rPr>
              <a:t>Rosie Seaman </a:t>
            </a:r>
            <a:r>
              <a:rPr lang="en-US" sz="1200" dirty="0">
                <a:solidFill>
                  <a:schemeClr val="bg1"/>
                </a:solidFill>
                <a:latin typeface="Arial"/>
                <a:cs typeface="Arial"/>
              </a:rPr>
              <a:t>(University of Glasgow)</a:t>
            </a:r>
          </a:p>
          <a:p>
            <a:pPr marL="184150" marR="81915" indent="-171450">
              <a:buFont typeface="Arial" panose="020B0604020202020204" pitchFamily="34" charset="0"/>
              <a:buChar char="•"/>
              <a:tabLst>
                <a:tab pos="240665" algn="l"/>
                <a:tab pos="241300" algn="l"/>
              </a:tabLst>
            </a:pPr>
            <a:r>
              <a:rPr lang="en-US" sz="1200" dirty="0">
                <a:solidFill>
                  <a:schemeClr val="bg1"/>
                </a:solidFill>
                <a:latin typeface="Arial"/>
                <a:cs typeface="Arial"/>
              </a:rPr>
              <a:t>Ruth Blackburn (University College London)</a:t>
            </a:r>
          </a:p>
          <a:p>
            <a:pPr marL="184150" marR="81915" indent="-171450">
              <a:buFont typeface="Arial" panose="020B0604020202020204" pitchFamily="34" charset="0"/>
              <a:buChar char="•"/>
              <a:tabLst>
                <a:tab pos="240665" algn="l"/>
                <a:tab pos="241300" algn="l"/>
              </a:tabLst>
            </a:pPr>
            <a:r>
              <a:rPr lang="en-US" sz="1200" dirty="0">
                <a:solidFill>
                  <a:schemeClr val="bg1"/>
                </a:solidFill>
                <a:latin typeface="Arial"/>
                <a:cs typeface="Arial"/>
              </a:rPr>
              <a:t>Dawn Cameron (University of the West of Scotland)</a:t>
            </a:r>
          </a:p>
        </p:txBody>
      </p:sp>
    </p:spTree>
    <p:extLst>
      <p:ext uri="{BB962C8B-B14F-4D97-AF65-F5344CB8AC3E}">
        <p14:creationId xmlns:p14="http://schemas.microsoft.com/office/powerpoint/2010/main" val="213934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785</TotalTime>
  <Words>446</Words>
  <Application>Microsoft Office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Word - Event Proposal A4 2.docx</dc:title>
  <dc:creator>Emma Stewart</dc:creator>
  <cp:lastModifiedBy>Emma Stewart</cp:lastModifiedBy>
  <cp:revision>96</cp:revision>
  <cp:lastPrinted>2022-04-20T18:04:31Z</cp:lastPrinted>
  <dcterms:created xsi:type="dcterms:W3CDTF">2021-11-03T10:51:02Z</dcterms:created>
  <dcterms:modified xsi:type="dcterms:W3CDTF">2022-10-13T10:44:27Z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2021-09-30T00:00:00Z</vt:filetime>
  </property>
  <property fmtid="{D5CDD505-2E9C-101B-9397-08002B2CF9AE}" pid="3" name="Creator">
    <vt:lpwstr>Word</vt:lpwstr>
  </property>
  <property fmtid="{D5CDD505-2E9C-101B-9397-08002B2CF9AE}" pid="4" name="LastSaved">
    <vt:filetime>2021-11-03T00:00:00Z</vt:filetime>
  </property>
</Properties>
</file>