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ma Stewart" initials="ES" lastIdx="3" clrIdx="0">
    <p:extLst>
      <p:ext uri="{19B8F6BF-5375-455C-9EA6-DF929625EA0E}">
        <p15:presenceInfo xmlns:p15="http://schemas.microsoft.com/office/powerpoint/2012/main" userId="S::Emma.Stewart@glasgow.ac.uk::580161c1-a942-4202-9d65-b241ef1cc5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8A98"/>
    <a:srgbClr val="FFFFFF"/>
    <a:srgbClr val="C1BEDA"/>
    <a:srgbClr val="951B81"/>
    <a:srgbClr val="D9398D"/>
    <a:srgbClr val="2D2C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53"/>
  </p:normalViewPr>
  <p:slideViewPr>
    <p:cSldViewPr>
      <p:cViewPr>
        <p:scale>
          <a:sx n="100" d="100"/>
          <a:sy n="100" d="100"/>
        </p:scale>
        <p:origin x="2394" y="-19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637674"/>
            <a:ext cx="7556500" cy="1047750"/>
          </a:xfrm>
          <a:custGeom>
            <a:avLst/>
            <a:gdLst/>
            <a:ahLst/>
            <a:cxnLst/>
            <a:rect l="l" t="t" r="r" b="b"/>
            <a:pathLst>
              <a:path w="7556500" h="1047750">
                <a:moveTo>
                  <a:pt x="0" y="0"/>
                </a:moveTo>
                <a:lnTo>
                  <a:pt x="0" y="1047750"/>
                </a:lnTo>
                <a:lnTo>
                  <a:pt x="7556500" y="1047750"/>
                </a:lnTo>
                <a:lnTo>
                  <a:pt x="75565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0F0F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04825" y="9777378"/>
            <a:ext cx="1130211" cy="705481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463290" y="9851674"/>
            <a:ext cx="3655058" cy="6298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a.ac.uk/matchnet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hyperlink" Target="mailto:Meng_le.zhang@sheffield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9C68449-52C0-9741-ADA1-7ED10A1DCCE7}"/>
              </a:ext>
            </a:extLst>
          </p:cNvPr>
          <p:cNvSpPr/>
          <p:nvPr/>
        </p:nvSpPr>
        <p:spPr>
          <a:xfrm>
            <a:off x="325968" y="830769"/>
            <a:ext cx="6928801" cy="587704"/>
          </a:xfrm>
          <a:prstGeom prst="rect">
            <a:avLst/>
          </a:prstGeom>
          <a:solidFill>
            <a:srgbClr val="2D2C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bject 3"/>
          <p:cNvSpPr txBox="1"/>
          <p:nvPr/>
        </p:nvSpPr>
        <p:spPr>
          <a:xfrm>
            <a:off x="314910" y="1526789"/>
            <a:ext cx="6893824" cy="172483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7940">
              <a:lnSpc>
                <a:spcPct val="100000"/>
              </a:lnSpc>
              <a:spcBef>
                <a:spcPts val="90"/>
              </a:spcBef>
            </a:pP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</a:p>
          <a:p>
            <a:pPr marL="199390" indent="-171450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Early years interventions can improve children’s health, development, and life chances.</a:t>
            </a:r>
          </a:p>
          <a:p>
            <a:pPr marL="199390" indent="-171450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Early years childcare improves school readiness and can alleviate inequalities in early childhood development [1, 2]. It improves cognitive,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behavioural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social, and physical development and lays the basis for future milestones.</a:t>
            </a:r>
          </a:p>
          <a:p>
            <a:pPr marL="199390" indent="-171450"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Childcare provision for children aged 2-3 is part of the wider services and provision for low-income families offered in Northern Ireland and Wales.</a:t>
            </a:r>
          </a:p>
          <a:p>
            <a:pPr marL="199390" indent="-171450"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Flying Start (FS) Wales and Sure Start Northern Ireland (SSNI) are both area-based early years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designed to tackle inequalities in the early years and later life.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6865" y="164464"/>
            <a:ext cx="1489708" cy="550543"/>
          </a:xfrm>
          <a:prstGeom prst="rect">
            <a:avLst/>
          </a:prstGeom>
        </p:spPr>
      </p:pic>
      <p:sp>
        <p:nvSpPr>
          <p:cNvPr id="12" name="object 3">
            <a:extLst>
              <a:ext uri="{FF2B5EF4-FFF2-40B4-BE49-F238E27FC236}">
                <a16:creationId xmlns:a16="http://schemas.microsoft.com/office/drawing/2014/main" id="{02747575-0E98-490F-84D2-C91179258028}"/>
              </a:ext>
            </a:extLst>
          </p:cNvPr>
          <p:cNvSpPr txBox="1"/>
          <p:nvPr/>
        </p:nvSpPr>
        <p:spPr>
          <a:xfrm>
            <a:off x="306920" y="4432399"/>
            <a:ext cx="6901814" cy="15401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7940">
              <a:lnSpc>
                <a:spcPct val="100000"/>
              </a:lnSpc>
              <a:spcBef>
                <a:spcPts val="90"/>
              </a:spcBef>
            </a:pPr>
            <a:r>
              <a:rPr lang="en-GB" sz="1200" b="1" dirty="0">
                <a:latin typeface="Arial"/>
                <a:cs typeface="Arial"/>
              </a:rPr>
              <a:t>Key activities</a:t>
            </a:r>
          </a:p>
          <a:p>
            <a:pPr marL="199390" indent="-171450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The project will develop a theory of change by collaborating with stakeholders, as well as drawing upon historic evaluations, policy documents, and non-academic literature.</a:t>
            </a:r>
          </a:p>
          <a:p>
            <a:pPr marL="199390" indent="-171450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The research team will scope relevant outcomes within the Secure </a:t>
            </a:r>
            <a:r>
              <a:rPr lang="en-US" sz="1200" dirty="0" err="1">
                <a:latin typeface="Arial"/>
                <a:cs typeface="Arial"/>
              </a:rPr>
              <a:t>Anonymised</a:t>
            </a:r>
            <a:r>
              <a:rPr lang="en-US" sz="1200" dirty="0">
                <a:latin typeface="Arial"/>
                <a:cs typeface="Arial"/>
              </a:rPr>
              <a:t> Information Linkage databank (SAIL) Wales and the Northern Ireland Longitudinal Study (NILS).</a:t>
            </a:r>
          </a:p>
          <a:p>
            <a:pPr marL="199390" indent="-171450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The project will address gaps in historic rollout data by identifying missing data and consulting with relevant stakeholders.</a:t>
            </a:r>
          </a:p>
          <a:p>
            <a:pPr marL="199390" indent="-171450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The evaluability assessment will appraise evaluation options and identify evaluation priorities.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B344A5-5664-4C85-BF5E-206FEEA4DE02}"/>
              </a:ext>
            </a:extLst>
          </p:cNvPr>
          <p:cNvSpPr txBox="1"/>
          <p:nvPr/>
        </p:nvSpPr>
        <p:spPr>
          <a:xfrm>
            <a:off x="3860481" y="208902"/>
            <a:ext cx="3385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MatCHNet Pump Priming Project 2 (2023)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2A8068EB-3320-0A47-9897-5C3C84768DED}"/>
              </a:ext>
            </a:extLst>
          </p:cNvPr>
          <p:cNvSpPr txBox="1"/>
          <p:nvPr/>
        </p:nvSpPr>
        <p:spPr>
          <a:xfrm>
            <a:off x="289766" y="862470"/>
            <a:ext cx="7450884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57480" marR="800735"/>
            <a:r>
              <a:rPr lang="en-US" sz="1400" b="1" dirty="0">
                <a:solidFill>
                  <a:srgbClr val="FFFFFF"/>
                </a:solidFill>
                <a:latin typeface="Arial"/>
                <a:cs typeface="Arial"/>
              </a:rPr>
              <a:t>An evaluability assessment of Sure Start (Northern Ireland) and Flying Start (Wales) using administrative data and naturally occurring experiments</a:t>
            </a:r>
            <a:endParaRPr lang="en-GB" sz="1200" dirty="0">
              <a:latin typeface="Arial"/>
              <a:cs typeface="Arial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1376F3C-B1FE-E14F-8A44-7A152D6C0BE7}"/>
              </a:ext>
            </a:extLst>
          </p:cNvPr>
          <p:cNvSpPr/>
          <p:nvPr/>
        </p:nvSpPr>
        <p:spPr>
          <a:xfrm>
            <a:off x="336708" y="3495757"/>
            <a:ext cx="6928801" cy="837995"/>
          </a:xfrm>
          <a:prstGeom prst="rect">
            <a:avLst/>
          </a:prstGeom>
          <a:solidFill>
            <a:srgbClr val="4E8A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0DDD7468-8D20-4444-8DA0-9557986E250A}"/>
              </a:ext>
            </a:extLst>
          </p:cNvPr>
          <p:cNvSpPr txBox="1"/>
          <p:nvPr/>
        </p:nvSpPr>
        <p:spPr>
          <a:xfrm>
            <a:off x="325968" y="3565229"/>
            <a:ext cx="6946842" cy="65787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>
              <a:lnSpc>
                <a:spcPct val="100000"/>
              </a:lnSpc>
              <a:spcBef>
                <a:spcPts val="790"/>
              </a:spcBef>
            </a:pPr>
            <a:r>
              <a:rPr lang="en-US" sz="1400" b="1" dirty="0">
                <a:solidFill>
                  <a:srgbClr val="FFFFFF"/>
                </a:solidFill>
                <a:latin typeface="Arial"/>
                <a:cs typeface="Arial"/>
              </a:rPr>
              <a:t>This project will conduct an evaluability assessment (EA) of Sure Start Northern Ireland (SSNI) and Flying Start (FS) Wales, two flagship Early Year Intervention </a:t>
            </a:r>
            <a:r>
              <a:rPr lang="en-US" sz="1400" b="1" dirty="0" err="1">
                <a:solidFill>
                  <a:srgbClr val="FFFFFF"/>
                </a:solidFill>
                <a:latin typeface="Arial"/>
                <a:cs typeface="Arial"/>
              </a:rPr>
              <a:t>programmes</a:t>
            </a:r>
            <a:r>
              <a:rPr lang="en-US" sz="1400" b="1" dirty="0">
                <a:solidFill>
                  <a:srgbClr val="FFFFFF"/>
                </a:solidFill>
                <a:latin typeface="Arial"/>
                <a:cs typeface="Arial"/>
              </a:rPr>
              <a:t> in Northern Ireland and Wales.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1BB145D-BD38-AB2C-C184-6C948C9C439D}"/>
              </a:ext>
            </a:extLst>
          </p:cNvPr>
          <p:cNvSpPr/>
          <p:nvPr/>
        </p:nvSpPr>
        <p:spPr>
          <a:xfrm>
            <a:off x="342582" y="6089854"/>
            <a:ext cx="6917052" cy="1866228"/>
          </a:xfrm>
          <a:prstGeom prst="rect">
            <a:avLst/>
          </a:prstGeom>
          <a:solidFill>
            <a:srgbClr val="4E8A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E5B80FB7-750C-6F6B-2484-DD2025067C7C}"/>
              </a:ext>
            </a:extLst>
          </p:cNvPr>
          <p:cNvSpPr txBox="1"/>
          <p:nvPr/>
        </p:nvSpPr>
        <p:spPr>
          <a:xfrm>
            <a:off x="501650" y="6155423"/>
            <a:ext cx="3657346" cy="151964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Planned outcomes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study protocol for future work on the evaluation of FS and SSNI.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summary of administrative data sources suitable for evaluating early years interventions in Wales and Northern Ireland.</a:t>
            </a:r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DF832530-5426-EB7B-BF0D-C2FF59487474}"/>
              </a:ext>
            </a:extLst>
          </p:cNvPr>
          <p:cNvSpPr txBox="1"/>
          <p:nvPr/>
        </p:nvSpPr>
        <p:spPr>
          <a:xfrm>
            <a:off x="342582" y="8929051"/>
            <a:ext cx="6917052" cy="612347"/>
          </a:xfrm>
          <a:prstGeom prst="rect">
            <a:avLst/>
          </a:prstGeom>
          <a:solidFill>
            <a:srgbClr val="2D2C7E"/>
          </a:solidFill>
        </p:spPr>
        <p:txBody>
          <a:bodyPr vert="horz" wrap="square" lIns="0" tIns="73025" rIns="0" bIns="0" rtlCol="0">
            <a:spAutoFit/>
          </a:bodyPr>
          <a:lstStyle/>
          <a:p>
            <a:pPr marL="168275">
              <a:lnSpc>
                <a:spcPct val="100000"/>
              </a:lnSpc>
            </a:pPr>
            <a:r>
              <a:rPr lang="en-US" sz="700" dirty="0">
                <a:solidFill>
                  <a:schemeClr val="bg1"/>
                </a:solidFill>
                <a:latin typeface="Arial"/>
                <a:cs typeface="Arial"/>
              </a:rPr>
              <a:t>References</a:t>
            </a:r>
          </a:p>
          <a:p>
            <a:pPr marL="396875" indent="-228600">
              <a:buAutoNum type="arabicPeriod"/>
            </a:pPr>
            <a:r>
              <a:rPr lang="en-US" sz="700" dirty="0">
                <a:solidFill>
                  <a:schemeClr val="bg1"/>
                </a:solidFill>
                <a:latin typeface="Arial"/>
                <a:cs typeface="Arial"/>
              </a:rPr>
              <a:t>Hobbs, A. and R. Bernard (2021). Early Childhood Education and Care, UK Parliament POST Number 649. https://researchbriefings.files.parliament.uk/documents/POST-PN-0649/POST-PN-0649.pdf, The Parliamentary Office of Science and Technology, London.</a:t>
            </a:r>
          </a:p>
          <a:p>
            <a:pPr marL="396875" indent="-228600">
              <a:buFontTx/>
              <a:buAutoNum type="arabicPeriod"/>
            </a:pPr>
            <a:r>
              <a:rPr lang="en-US" sz="700" dirty="0">
                <a:solidFill>
                  <a:schemeClr val="bg1"/>
                </a:solidFill>
                <a:latin typeface="Arial"/>
                <a:cs typeface="Arial"/>
              </a:rPr>
              <a:t>Green, M.J., et al., Pre-school childcare and inequalities in child development. SSM - Population Health, 2021: 100776.3. </a:t>
            </a:r>
          </a:p>
          <a:p>
            <a:pPr marL="396875" indent="-228600">
              <a:buFontTx/>
              <a:buAutoNum type="arabicPeriod"/>
            </a:pPr>
            <a:endParaRPr lang="en-US" sz="7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81D558A-541A-3DB8-7BAE-20BB047660F3}"/>
              </a:ext>
            </a:extLst>
          </p:cNvPr>
          <p:cNvSpPr/>
          <p:nvPr/>
        </p:nvSpPr>
        <p:spPr>
          <a:xfrm>
            <a:off x="355758" y="8054729"/>
            <a:ext cx="6917052" cy="790450"/>
          </a:xfrm>
          <a:prstGeom prst="rect">
            <a:avLst/>
          </a:prstGeom>
          <a:solidFill>
            <a:srgbClr val="951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bject 3">
            <a:extLst>
              <a:ext uri="{FF2B5EF4-FFF2-40B4-BE49-F238E27FC236}">
                <a16:creationId xmlns:a16="http://schemas.microsoft.com/office/drawing/2014/main" id="{EAF8F6D6-2E93-0EE0-6F66-F4A4C3033870}"/>
              </a:ext>
            </a:extLst>
          </p:cNvPr>
          <p:cNvSpPr txBox="1"/>
          <p:nvPr/>
        </p:nvSpPr>
        <p:spPr>
          <a:xfrm>
            <a:off x="501650" y="8129057"/>
            <a:ext cx="3124200" cy="56553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information can be found at: 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www.gla.ac.uk/matchnet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on </a:t>
            </a:r>
          </a:p>
          <a:p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Twitter @</a:t>
            </a:r>
            <a:r>
              <a:rPr lang="en-US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MatCHNet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 </a:t>
            </a:r>
          </a:p>
        </p:txBody>
      </p:sp>
      <p:sp>
        <p:nvSpPr>
          <p:cNvPr id="19" name="object 3">
            <a:extLst>
              <a:ext uri="{FF2B5EF4-FFF2-40B4-BE49-F238E27FC236}">
                <a16:creationId xmlns:a16="http://schemas.microsoft.com/office/drawing/2014/main" id="{6AB2A9CD-DBCC-2FEF-DBBD-704399051852}"/>
              </a:ext>
            </a:extLst>
          </p:cNvPr>
          <p:cNvSpPr txBox="1"/>
          <p:nvPr/>
        </p:nvSpPr>
        <p:spPr>
          <a:xfrm>
            <a:off x="3473450" y="8080199"/>
            <a:ext cx="7003731" cy="7502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81915">
              <a:tabLst>
                <a:tab pos="240665" algn="l"/>
                <a:tab pos="241300" algn="l"/>
              </a:tabLst>
            </a:pP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Research Team</a:t>
            </a:r>
          </a:p>
          <a:p>
            <a:pPr marL="184150" marR="81915" indent="-171450">
              <a:buFont typeface="Arial" panose="020B0604020202020204" pitchFamily="34" charset="0"/>
              <a:buChar char="•"/>
              <a:tabLst>
                <a:tab pos="240665" algn="l"/>
                <a:tab pos="241300" algn="l"/>
              </a:tabLst>
            </a:pPr>
            <a:r>
              <a:rPr lang="en-US" sz="1200" dirty="0">
                <a:solidFill>
                  <a:schemeClr val="bg1"/>
                </a:solidFill>
                <a:latin typeface="Arial"/>
                <a:cs typeface="Arial"/>
                <a:hlinkClick r:id="rId4"/>
              </a:rPr>
              <a:t>Dr Meng Le Zheng 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(University of Sheffield)</a:t>
            </a:r>
          </a:p>
          <a:p>
            <a:pPr marL="184150" marR="81915" indent="-171450">
              <a:buFont typeface="Arial" panose="020B0604020202020204" pitchFamily="34" charset="0"/>
              <a:buChar char="•"/>
              <a:tabLst>
                <a:tab pos="240665" algn="l"/>
                <a:tab pos="241300" algn="l"/>
              </a:tabLst>
            </a:pP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Dr Martin Elliot (Cardiff University)</a:t>
            </a:r>
          </a:p>
          <a:p>
            <a:pPr marL="184150" marR="81915" indent="-171450">
              <a:buFont typeface="Arial" panose="020B0604020202020204" pitchFamily="34" charset="0"/>
              <a:buChar char="•"/>
              <a:tabLst>
                <a:tab pos="240665" algn="l"/>
                <a:tab pos="241300" algn="l"/>
              </a:tabLst>
            </a:pP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Dr Gareth Griffith (University of Bristol)</a:t>
            </a:r>
          </a:p>
        </p:txBody>
      </p:sp>
      <p:pic>
        <p:nvPicPr>
          <p:cNvPr id="11" name="Picture 10" descr="A group of children playing on a playground&#10;&#10;Description automatically generated with medium confidence">
            <a:extLst>
              <a:ext uri="{FF2B5EF4-FFF2-40B4-BE49-F238E27FC236}">
                <a16:creationId xmlns:a16="http://schemas.microsoft.com/office/drawing/2014/main" id="{734C6B05-440C-3959-9304-FB1194A5E9D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450" y="6244051"/>
            <a:ext cx="2416175" cy="1541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34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828</TotalTime>
  <Words>427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Event Proposal A4 2.docx</dc:title>
  <dc:creator>Emma Stewart</dc:creator>
  <cp:lastModifiedBy>Emma Stewart</cp:lastModifiedBy>
  <cp:revision>101</cp:revision>
  <cp:lastPrinted>2022-04-20T18:04:31Z</cp:lastPrinted>
  <dcterms:created xsi:type="dcterms:W3CDTF">2021-11-03T10:51:02Z</dcterms:created>
  <dcterms:modified xsi:type="dcterms:W3CDTF">2023-06-15T10:41:52Z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2021-09-30T00:00:00Z</vt:filetime>
  </property>
  <property fmtid="{D5CDD505-2E9C-101B-9397-08002B2CF9AE}" pid="3" name="Creator">
    <vt:lpwstr>Word</vt:lpwstr>
  </property>
  <property fmtid="{D5CDD505-2E9C-101B-9397-08002B2CF9AE}" pid="4" name="LastSaved">
    <vt:filetime>2021-11-03T00:00:00Z</vt:filetime>
  </property>
</Properties>
</file>