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Stewart" initials="ES" lastIdx="3" clrIdx="0">
    <p:extLst>
      <p:ext uri="{19B8F6BF-5375-455C-9EA6-DF929625EA0E}">
        <p15:presenceInfo xmlns:p15="http://schemas.microsoft.com/office/powerpoint/2012/main" userId="S::Emma.Stewart@glasgow.ac.uk::580161c1-a942-4202-9d65-b241ef1cc5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A98"/>
    <a:srgbClr val="FFFFFF"/>
    <a:srgbClr val="C1BEDA"/>
    <a:srgbClr val="951B81"/>
    <a:srgbClr val="D9398D"/>
    <a:srgbClr val="2D2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3"/>
  </p:normalViewPr>
  <p:slideViewPr>
    <p:cSldViewPr>
      <p:cViewPr>
        <p:scale>
          <a:sx n="100" d="100"/>
          <a:sy n="100" d="100"/>
        </p:scale>
        <p:origin x="23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637674"/>
            <a:ext cx="7556500" cy="1047750"/>
          </a:xfrm>
          <a:custGeom>
            <a:avLst/>
            <a:gdLst/>
            <a:ahLst/>
            <a:cxnLst/>
            <a:rect l="l" t="t" r="r" b="b"/>
            <a:pathLst>
              <a:path w="7556500" h="1047750">
                <a:moveTo>
                  <a:pt x="0" y="0"/>
                </a:moveTo>
                <a:lnTo>
                  <a:pt x="0" y="1047750"/>
                </a:lnTo>
                <a:lnTo>
                  <a:pt x="7556500" y="1047750"/>
                </a:lnTo>
                <a:lnTo>
                  <a:pt x="7556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0F0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4825" y="9777378"/>
            <a:ext cx="1130211" cy="70548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63290" y="9851674"/>
            <a:ext cx="3655058" cy="6298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a.ac.uk/match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mailto:m.j.seaborne@swansea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9C68449-52C0-9741-ADA1-7ED10A1DCCE7}"/>
              </a:ext>
            </a:extLst>
          </p:cNvPr>
          <p:cNvSpPr/>
          <p:nvPr/>
        </p:nvSpPr>
        <p:spPr>
          <a:xfrm>
            <a:off x="325968" y="830769"/>
            <a:ext cx="6928801" cy="587704"/>
          </a:xfrm>
          <a:prstGeom prst="rect">
            <a:avLst/>
          </a:prstGeom>
          <a:solidFill>
            <a:srgbClr val="2D2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14910" y="1526789"/>
            <a:ext cx="6893824" cy="1724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90"/>
              </a:spcBef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Each of the UK nations has numerous electronic birth cohort datasets that contain routinely collected administrative data and linkable datasets.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These contain significant data about maternal infant and child health that are valuable to evaluate health outcomes for mother and baby.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lack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data between cohorts is a hindrance to analyses of which policies, or components of each policy, have the optimal impact on healthcare outcomes.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clear understanding of the metadata/data dictionaries for each birth cohort will enable comparisons between policies and to inform changes to policy for optimal impact.</a:t>
            </a: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865" y="164464"/>
            <a:ext cx="1489708" cy="550543"/>
          </a:xfrm>
          <a:prstGeom prst="rect">
            <a:avLst/>
          </a:prstGeom>
        </p:spPr>
      </p:pic>
      <p:sp>
        <p:nvSpPr>
          <p:cNvPr id="12" name="object 3">
            <a:extLst>
              <a:ext uri="{FF2B5EF4-FFF2-40B4-BE49-F238E27FC236}">
                <a16:creationId xmlns:a16="http://schemas.microsoft.com/office/drawing/2014/main" id="{02747575-0E98-490F-84D2-C91179258028}"/>
              </a:ext>
            </a:extLst>
          </p:cNvPr>
          <p:cNvSpPr txBox="1"/>
          <p:nvPr/>
        </p:nvSpPr>
        <p:spPr>
          <a:xfrm>
            <a:off x="306920" y="4432399"/>
            <a:ext cx="6901814" cy="1540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90"/>
              </a:spcBef>
            </a:pPr>
            <a:r>
              <a:rPr lang="en-GB" sz="1200" b="1" dirty="0">
                <a:latin typeface="Arial"/>
                <a:cs typeface="Arial"/>
              </a:rPr>
              <a:t>Key activities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team will collate all metadata and data dictionaries from each of the cohorts, to map their similarities and differences.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project will compile </a:t>
            </a:r>
            <a:r>
              <a:rPr lang="en-US" sz="1200" dirty="0" err="1">
                <a:latin typeface="Arial"/>
                <a:cs typeface="Arial"/>
              </a:rPr>
              <a:t>harmonised</a:t>
            </a:r>
            <a:r>
              <a:rPr lang="en-US" sz="1200" dirty="0">
                <a:latin typeface="Arial"/>
                <a:cs typeface="Arial"/>
              </a:rPr>
              <a:t> datasets for each of the birth cohorts; ensuring they are structured in a comparable manner.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team will perform discontinuity analyses within each cohort and compare between each cohort.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work will examine outcomes that can be measured across cohorts and evaluate any differences.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344A5-5664-4C85-BF5E-206FEEA4DE02}"/>
              </a:ext>
            </a:extLst>
          </p:cNvPr>
          <p:cNvSpPr txBox="1"/>
          <p:nvPr/>
        </p:nvSpPr>
        <p:spPr>
          <a:xfrm>
            <a:off x="3860481" y="208902"/>
            <a:ext cx="338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MatCHNet Pump Priming Project 3 (2023)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A8068EB-3320-0A47-9897-5C3C84768DED}"/>
              </a:ext>
            </a:extLst>
          </p:cNvPr>
          <p:cNvSpPr txBox="1"/>
          <p:nvPr/>
        </p:nvSpPr>
        <p:spPr>
          <a:xfrm>
            <a:off x="289766" y="862470"/>
            <a:ext cx="7450884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7480" marR="800735"/>
            <a:r>
              <a:rPr lang="en-US" sz="1600" b="1" dirty="0" err="1">
                <a:solidFill>
                  <a:srgbClr val="FFFFFF"/>
                </a:solidFill>
                <a:latin typeface="Arial"/>
                <a:cs typeface="Arial"/>
              </a:rPr>
              <a:t>Harmonisation</a:t>
            </a:r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 of electronic birth cohort datasets</a:t>
            </a:r>
          </a:p>
          <a:p>
            <a:pPr marL="157480" marR="800735"/>
            <a:r>
              <a:rPr lang="en-US" sz="1200" b="1" dirty="0">
                <a:solidFill>
                  <a:srgbClr val="FFFFFF"/>
                </a:solidFill>
                <a:latin typeface="Arial"/>
                <a:cs typeface="Arial"/>
              </a:rPr>
              <a:t>Born in: South London, Bradford, Scotland, Wales</a:t>
            </a:r>
            <a:endParaRPr lang="en-GB" sz="1200" dirty="0"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376F3C-B1FE-E14F-8A44-7A152D6C0BE7}"/>
              </a:ext>
            </a:extLst>
          </p:cNvPr>
          <p:cNvSpPr/>
          <p:nvPr/>
        </p:nvSpPr>
        <p:spPr>
          <a:xfrm>
            <a:off x="336708" y="3495757"/>
            <a:ext cx="6928801" cy="837995"/>
          </a:xfrm>
          <a:prstGeom prst="rect">
            <a:avLst/>
          </a:prstGeom>
          <a:solidFill>
            <a:srgbClr val="4E8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DDD7468-8D20-4444-8DA0-9557986E250A}"/>
              </a:ext>
            </a:extLst>
          </p:cNvPr>
          <p:cNvSpPr txBox="1"/>
          <p:nvPr/>
        </p:nvSpPr>
        <p:spPr>
          <a:xfrm>
            <a:off x="325968" y="3565229"/>
            <a:ext cx="6946842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790"/>
              </a:spcBef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This project will map and </a:t>
            </a:r>
            <a:r>
              <a:rPr lang="en-US" sz="1400" b="1" dirty="0" err="1">
                <a:solidFill>
                  <a:srgbClr val="FFFFFF"/>
                </a:solidFill>
                <a:latin typeface="Arial"/>
                <a:cs typeface="Arial"/>
              </a:rPr>
              <a:t>harmonise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 4 electronic birth cohorts across the UK nations: Born in Wales (</a:t>
            </a:r>
            <a:r>
              <a:rPr lang="en-US" sz="1400" b="1" dirty="0" err="1">
                <a:solidFill>
                  <a:srgbClr val="FFFFFF"/>
                </a:solidFill>
                <a:latin typeface="Arial"/>
                <a:cs typeface="Arial"/>
              </a:rPr>
              <a:t>BiW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), Born in Scotland (</a:t>
            </a:r>
            <a:r>
              <a:rPr lang="en-US" sz="1400" b="1" dirty="0" err="1">
                <a:solidFill>
                  <a:srgbClr val="FFFFFF"/>
                </a:solidFill>
                <a:latin typeface="Arial"/>
                <a:cs typeface="Arial"/>
              </a:rPr>
              <a:t>BiS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), Early Life Cross-Linkage in Research (</a:t>
            </a:r>
            <a:r>
              <a:rPr lang="en-US" sz="1400" b="1" dirty="0" err="1">
                <a:solidFill>
                  <a:srgbClr val="FFFFFF"/>
                </a:solidFill>
                <a:latin typeface="Arial"/>
                <a:cs typeface="Arial"/>
              </a:rPr>
              <a:t>eLIXIR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 - Born in South London), and Born in Bradford (BiB4All).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BB145D-BD38-AB2C-C184-6C948C9C439D}"/>
              </a:ext>
            </a:extLst>
          </p:cNvPr>
          <p:cNvSpPr/>
          <p:nvPr/>
        </p:nvSpPr>
        <p:spPr>
          <a:xfrm>
            <a:off x="342582" y="6089854"/>
            <a:ext cx="6917052" cy="1866228"/>
          </a:xfrm>
          <a:prstGeom prst="rect">
            <a:avLst/>
          </a:prstGeom>
          <a:solidFill>
            <a:srgbClr val="4E8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5B80FB7-750C-6F6B-2484-DD2025067C7C}"/>
              </a:ext>
            </a:extLst>
          </p:cNvPr>
          <p:cNvSpPr txBox="1"/>
          <p:nvPr/>
        </p:nvSpPr>
        <p:spPr>
          <a:xfrm>
            <a:off x="501650" y="6155423"/>
            <a:ext cx="3581400" cy="15196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project will produce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datasets, linked local datasets and intervention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summary of comparable child and maternal outcomes across the birth cohorts. </a:t>
            </a: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DF832530-5426-EB7B-BF0D-C2FF59487474}"/>
              </a:ext>
            </a:extLst>
          </p:cNvPr>
          <p:cNvSpPr txBox="1"/>
          <p:nvPr/>
        </p:nvSpPr>
        <p:spPr>
          <a:xfrm>
            <a:off x="342582" y="8929051"/>
            <a:ext cx="6917052" cy="535403"/>
          </a:xfrm>
          <a:prstGeom prst="rect">
            <a:avLst/>
          </a:prstGeom>
          <a:solidFill>
            <a:srgbClr val="2D2C7E"/>
          </a:solidFill>
        </p:spPr>
        <p:txBody>
          <a:bodyPr vert="horz" wrap="square" lIns="0" tIns="73025" rIns="0" bIns="0" rtlCol="0">
            <a:spAutoFit/>
          </a:bodyPr>
          <a:lstStyle/>
          <a:p>
            <a:pPr marL="168275">
              <a:lnSpc>
                <a:spcPct val="100000"/>
              </a:lnSpc>
            </a:pPr>
            <a:r>
              <a:rPr lang="en-US" sz="700" dirty="0">
                <a:solidFill>
                  <a:schemeClr val="bg1"/>
                </a:solidFill>
                <a:latin typeface="Arial"/>
                <a:cs typeface="Arial"/>
              </a:rPr>
              <a:t>References</a:t>
            </a:r>
          </a:p>
          <a:p>
            <a:pPr marL="396875" indent="-228600"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ANY TO ADD?</a:t>
            </a:r>
            <a:endParaRPr lang="en-US" sz="7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96875" indent="-228600">
              <a:buFontTx/>
              <a:buAutoNum type="arabicPeriod"/>
            </a:pPr>
            <a:endParaRPr lang="en-US" sz="7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1D558A-541A-3DB8-7BAE-20BB047660F3}"/>
              </a:ext>
            </a:extLst>
          </p:cNvPr>
          <p:cNvSpPr/>
          <p:nvPr/>
        </p:nvSpPr>
        <p:spPr>
          <a:xfrm>
            <a:off x="355758" y="8054729"/>
            <a:ext cx="6917052" cy="790450"/>
          </a:xfrm>
          <a:prstGeom prst="rect">
            <a:avLst/>
          </a:prstGeom>
          <a:solidFill>
            <a:srgbClr val="951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EAF8F6D6-2E93-0EE0-6F66-F4A4C3033870}"/>
              </a:ext>
            </a:extLst>
          </p:cNvPr>
          <p:cNvSpPr txBox="1"/>
          <p:nvPr/>
        </p:nvSpPr>
        <p:spPr>
          <a:xfrm>
            <a:off x="501650" y="8129057"/>
            <a:ext cx="312420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can be found at: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www.gla.ac.uk/matchnet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on 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@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MatCHNet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6AB2A9CD-DBCC-2FEF-DBBD-704399051852}"/>
              </a:ext>
            </a:extLst>
          </p:cNvPr>
          <p:cNvSpPr txBox="1"/>
          <p:nvPr/>
        </p:nvSpPr>
        <p:spPr>
          <a:xfrm>
            <a:off x="3351847" y="8094974"/>
            <a:ext cx="4402452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1915"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Research Team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  <a:hlinkClick r:id="rId4"/>
              </a:rPr>
              <a:t>Michael </a:t>
            </a:r>
            <a:r>
              <a:rPr lang="en-US" sz="1200" dirty="0" err="1">
                <a:solidFill>
                  <a:schemeClr val="bg1"/>
                </a:solidFill>
                <a:latin typeface="Arial"/>
                <a:cs typeface="Arial"/>
                <a:hlinkClick r:id="rId4"/>
              </a:rPr>
              <a:t>Seabourne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  <a:hlinkClick r:id="rId4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(Swansea University)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Prof Sinead Brophy, Hope Jones (Swansea University)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Prof Lucille Poston (Kings College London), Prof Rebecca Reynolds</a:t>
            </a:r>
          </a:p>
          <a:p>
            <a:pPr marL="12700" marR="81915">
              <a:tabLst>
                <a:tab pos="240665" algn="l"/>
                <a:tab pos="241300" algn="l"/>
              </a:tabLst>
            </a:pPr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      (Univ. of Edinburgh), Dr Gillian </a:t>
            </a:r>
            <a:r>
              <a:rPr lang="en-US" sz="800" dirty="0" err="1">
                <a:solidFill>
                  <a:schemeClr val="bg1"/>
                </a:solidFill>
                <a:latin typeface="Arial"/>
                <a:cs typeface="Arial"/>
              </a:rPr>
              <a:t>Santorelli</a:t>
            </a:r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 (Bradford Institute for Health Research)</a:t>
            </a:r>
          </a:p>
        </p:txBody>
      </p:sp>
      <p:pic>
        <p:nvPicPr>
          <p:cNvPr id="20" name="Picture 19" descr="A close-up of a baby's hand&#10;&#10;Description automatically generated">
            <a:extLst>
              <a:ext uri="{FF2B5EF4-FFF2-40B4-BE49-F238E27FC236}">
                <a16:creationId xmlns:a16="http://schemas.microsoft.com/office/drawing/2014/main" id="{C63C6A7F-F371-6A04-D651-86CC5A7E27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050" y="6177845"/>
            <a:ext cx="2667000" cy="158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353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Event Proposal A4 2.docx</dc:title>
  <dc:creator>Emma Stewart</dc:creator>
  <cp:lastModifiedBy>Emma Stewart</cp:lastModifiedBy>
  <cp:revision>107</cp:revision>
  <cp:lastPrinted>2022-04-20T18:04:31Z</cp:lastPrinted>
  <dcterms:created xsi:type="dcterms:W3CDTF">2021-11-03T10:51:02Z</dcterms:created>
  <dcterms:modified xsi:type="dcterms:W3CDTF">2023-06-15T10:44:51Z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2021-09-30T00:00:00Z</vt:filetime>
  </property>
  <property fmtid="{D5CDD505-2E9C-101B-9397-08002B2CF9AE}" pid="3" name="Creator">
    <vt:lpwstr>Word</vt:lpwstr>
  </property>
  <property fmtid="{D5CDD505-2E9C-101B-9397-08002B2CF9AE}" pid="4" name="LastSaved">
    <vt:filetime>2021-11-03T00:00:00Z</vt:filetime>
  </property>
</Properties>
</file>