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Stewart" initials="ES" lastIdx="3" clrIdx="0">
    <p:extLst>
      <p:ext uri="{19B8F6BF-5375-455C-9EA6-DF929625EA0E}">
        <p15:presenceInfo xmlns:p15="http://schemas.microsoft.com/office/powerpoint/2012/main" userId="S::Emma.Stewart@glasgow.ac.uk::580161c1-a942-4202-9d65-b241ef1cc5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A98"/>
    <a:srgbClr val="FFFFFF"/>
    <a:srgbClr val="C1BEDA"/>
    <a:srgbClr val="951B81"/>
    <a:srgbClr val="D9398D"/>
    <a:srgbClr val="2D2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3"/>
  </p:normalViewPr>
  <p:slideViewPr>
    <p:cSldViewPr>
      <p:cViewPr>
        <p:scale>
          <a:sx n="100" d="100"/>
          <a:sy n="100" d="100"/>
        </p:scale>
        <p:origin x="2394" y="-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637674"/>
            <a:ext cx="7556500" cy="1047750"/>
          </a:xfrm>
          <a:custGeom>
            <a:avLst/>
            <a:gdLst/>
            <a:ahLst/>
            <a:cxnLst/>
            <a:rect l="l" t="t" r="r" b="b"/>
            <a:pathLst>
              <a:path w="7556500" h="1047750">
                <a:moveTo>
                  <a:pt x="0" y="0"/>
                </a:moveTo>
                <a:lnTo>
                  <a:pt x="0" y="1047750"/>
                </a:lnTo>
                <a:lnTo>
                  <a:pt x="7556500" y="1047750"/>
                </a:lnTo>
                <a:lnTo>
                  <a:pt x="7556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0F0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4825" y="9777378"/>
            <a:ext cx="1130211" cy="70548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63290" y="9851674"/>
            <a:ext cx="3655058" cy="6298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a.ac.uk/match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mailto:b.ram@imperia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C68449-52C0-9741-ADA1-7ED10A1DCCE7}"/>
              </a:ext>
            </a:extLst>
          </p:cNvPr>
          <p:cNvSpPr/>
          <p:nvPr/>
        </p:nvSpPr>
        <p:spPr>
          <a:xfrm>
            <a:off x="325968" y="830769"/>
            <a:ext cx="6928801" cy="587704"/>
          </a:xfrm>
          <a:prstGeom prst="rect">
            <a:avLst/>
          </a:prstGeom>
          <a:solidFill>
            <a:srgbClr val="2D2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14910" y="1526789"/>
            <a:ext cx="6893824" cy="20941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years education and childcare provision can enhance children’s physical and social development, especially for children living in low-income households. It also improves school readiness that may influence better health, educational outcomes, employment, and income in later life [1,2].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UK early years education and childcare provision has progressively expanded since the 1998 National Childcare Strategy, with key differences between the 4 UK nations [3].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However, there is limited evidence of how variations in early years education and childcare policies across the UK impact child health and development. 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More information is needed on the uptake of the initiatives and the impact on children’s health, development, and education.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865" y="164464"/>
            <a:ext cx="1489708" cy="550543"/>
          </a:xfrm>
          <a:prstGeom prst="rect">
            <a:avLst/>
          </a:prstGeom>
        </p:spPr>
      </p:pic>
      <p:sp>
        <p:nvSpPr>
          <p:cNvPr id="12" name="object 3">
            <a:extLst>
              <a:ext uri="{FF2B5EF4-FFF2-40B4-BE49-F238E27FC236}">
                <a16:creationId xmlns:a16="http://schemas.microsoft.com/office/drawing/2014/main" id="{02747575-0E98-490F-84D2-C91179258028}"/>
              </a:ext>
            </a:extLst>
          </p:cNvPr>
          <p:cNvSpPr txBox="1"/>
          <p:nvPr/>
        </p:nvSpPr>
        <p:spPr>
          <a:xfrm>
            <a:off x="419258" y="4467341"/>
            <a:ext cx="6901814" cy="15273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/>
                <a:cs typeface="Arial"/>
              </a:rPr>
              <a:t>Key activities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project will explore uptake of early years childcare initiatives, especially among low-income households.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work will identify the relevant publicly available administrative datasets to measure uptake of the initiatives and by area deprivation in Scotland and England.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team will conduct time series analysis to examine early years education and childcare policies on child development, education, and health outcomes by area-level deprivation to address policy impact on low-income families.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344A5-5664-4C85-BF5E-206FEEA4DE02}"/>
              </a:ext>
            </a:extLst>
          </p:cNvPr>
          <p:cNvSpPr txBox="1"/>
          <p:nvPr/>
        </p:nvSpPr>
        <p:spPr>
          <a:xfrm>
            <a:off x="3860481" y="208902"/>
            <a:ext cx="338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MatCHNet Pump Priming Project 4 (2023)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A8068EB-3320-0A47-9897-5C3C84768DED}"/>
              </a:ext>
            </a:extLst>
          </p:cNvPr>
          <p:cNvSpPr txBox="1"/>
          <p:nvPr/>
        </p:nvSpPr>
        <p:spPr>
          <a:xfrm>
            <a:off x="289766" y="862470"/>
            <a:ext cx="7603284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7480" marR="800735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How do early years education and childcare policies affect child development, health, and education in England and Scotland? A time-series analysis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376F3C-B1FE-E14F-8A44-7A152D6C0BE7}"/>
              </a:ext>
            </a:extLst>
          </p:cNvPr>
          <p:cNvSpPr/>
          <p:nvPr/>
        </p:nvSpPr>
        <p:spPr>
          <a:xfrm>
            <a:off x="370044" y="3646907"/>
            <a:ext cx="6928801" cy="754202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DDD7468-8D20-4444-8DA0-9557986E250A}"/>
              </a:ext>
            </a:extLst>
          </p:cNvPr>
          <p:cNvSpPr txBox="1"/>
          <p:nvPr/>
        </p:nvSpPr>
        <p:spPr>
          <a:xfrm>
            <a:off x="361023" y="3682210"/>
            <a:ext cx="6946842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790"/>
              </a:spcBef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This feasibility study will use administrative datasets to explore the differences in childcare provision and uptake amongst low-income families in England and Scotland.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BB145D-BD38-AB2C-C184-6C948C9C439D}"/>
              </a:ext>
            </a:extLst>
          </p:cNvPr>
          <p:cNvSpPr/>
          <p:nvPr/>
        </p:nvSpPr>
        <p:spPr>
          <a:xfrm>
            <a:off x="363539" y="6051002"/>
            <a:ext cx="6917052" cy="1746725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5B80FB7-750C-6F6B-2484-DD2025067C7C}"/>
              </a:ext>
            </a:extLst>
          </p:cNvPr>
          <p:cNvSpPr txBox="1"/>
          <p:nvPr/>
        </p:nvSpPr>
        <p:spPr>
          <a:xfrm>
            <a:off x="501649" y="6155423"/>
            <a:ext cx="4114801" cy="173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record of administrative datasets to evaluate early years policies in Scotland and England.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summary of databases and relevant outcomes of interest.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protocol to take forward evaluation work on early years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DF832530-5426-EB7B-BF0D-C2FF59487474}"/>
              </a:ext>
            </a:extLst>
          </p:cNvPr>
          <p:cNvSpPr txBox="1"/>
          <p:nvPr/>
        </p:nvSpPr>
        <p:spPr>
          <a:xfrm>
            <a:off x="361023" y="8902991"/>
            <a:ext cx="6910043" cy="843180"/>
          </a:xfrm>
          <a:prstGeom prst="rect">
            <a:avLst/>
          </a:prstGeom>
          <a:solidFill>
            <a:srgbClr val="2D2C7E"/>
          </a:solidFill>
        </p:spPr>
        <p:txBody>
          <a:bodyPr vert="horz" wrap="square" lIns="0" tIns="73025" rIns="0" bIns="0" rtlCol="0">
            <a:spAutoFit/>
          </a:bodyPr>
          <a:lstStyle/>
          <a:p>
            <a:pPr marL="168275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Arial"/>
                <a:cs typeface="Arial"/>
              </a:rPr>
              <a:t>References</a:t>
            </a:r>
          </a:p>
          <a:p>
            <a:pPr marL="396875" indent="-228600">
              <a:buAutoNum type="arabicPeriod"/>
            </a:pPr>
            <a:r>
              <a:rPr lang="en-US" sz="650" dirty="0">
                <a:solidFill>
                  <a:schemeClr val="bg1"/>
                </a:solidFill>
                <a:latin typeface="Arial"/>
                <a:cs typeface="Arial"/>
              </a:rPr>
              <a:t>Study of Early Education and Development (SEED): Impact Study on Early Education Use and Child Outcomes up to age seven years. (2021). https://assets.publishing.service.gov.uk/government/uploads/system/uploads/attachment_data/file/1029539/SEED_Age_7_Research_Brief.pdf</a:t>
            </a:r>
          </a:p>
          <a:p>
            <a:pPr marL="396875" indent="-228600">
              <a:buAutoNum type="arabicPeriod"/>
            </a:pPr>
            <a:r>
              <a:rPr lang="en-US" sz="650" dirty="0">
                <a:solidFill>
                  <a:schemeClr val="bg1"/>
                </a:solidFill>
                <a:latin typeface="Arial"/>
                <a:cs typeface="Arial"/>
              </a:rPr>
              <a:t>Hahn RA, Barnett WS, Knopf JA, et al. Early Childhood Education to Promote Health Equity: A Community Guide Systematic Review. Journal of public health management and practice Sep-Oct 2016;22(5):E1-E8. doi:10.1097/PHH.0000000000000378</a:t>
            </a:r>
          </a:p>
          <a:p>
            <a:pPr marL="396875" indent="-228600">
              <a:buAutoNum type="arabicPeriod"/>
            </a:pPr>
            <a:r>
              <a:rPr lang="en-US" sz="650" dirty="0" err="1">
                <a:solidFill>
                  <a:schemeClr val="bg1"/>
                </a:solidFill>
                <a:latin typeface="Arial"/>
                <a:cs typeface="Arial"/>
              </a:rPr>
              <a:t>Sibieta</a:t>
            </a:r>
            <a:r>
              <a:rPr lang="en-US" sz="650" dirty="0">
                <a:solidFill>
                  <a:schemeClr val="bg1"/>
                </a:solidFill>
                <a:latin typeface="Arial"/>
                <a:cs typeface="Arial"/>
              </a:rPr>
              <a:t>, L. and J. </a:t>
            </a:r>
            <a:r>
              <a:rPr lang="en-US" sz="650" dirty="0" err="1">
                <a:solidFill>
                  <a:schemeClr val="bg1"/>
                </a:solidFill>
                <a:latin typeface="Arial"/>
                <a:cs typeface="Arial"/>
              </a:rPr>
              <a:t>Jerrim</a:t>
            </a:r>
            <a:r>
              <a:rPr lang="en-US" sz="650" dirty="0">
                <a:solidFill>
                  <a:schemeClr val="bg1"/>
                </a:solidFill>
                <a:latin typeface="Arial"/>
                <a:cs typeface="Arial"/>
              </a:rPr>
              <a:t>, A Comparison of School Institutions and Policies across the UK. 2021, Education Policy Institute and The Nuffield Foundation: https://epi.org.uk/wp-content/uploads/2021/04/EPI-UK-Institutions-Comparisons-2021.pdf.</a:t>
            </a:r>
            <a:endParaRPr lang="en-US" sz="5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96875" indent="-228600">
              <a:buAutoNum type="arabicPeriod"/>
            </a:pPr>
            <a:endParaRPr lang="en-US" sz="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1D558A-541A-3DB8-7BAE-20BB047660F3}"/>
              </a:ext>
            </a:extLst>
          </p:cNvPr>
          <p:cNvSpPr/>
          <p:nvPr/>
        </p:nvSpPr>
        <p:spPr>
          <a:xfrm>
            <a:off x="354014" y="7883103"/>
            <a:ext cx="6917052" cy="967511"/>
          </a:xfrm>
          <a:prstGeom prst="rect">
            <a:avLst/>
          </a:prstGeom>
          <a:solidFill>
            <a:srgbClr val="951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EAF8F6D6-2E93-0EE0-6F66-F4A4C3033870}"/>
              </a:ext>
            </a:extLst>
          </p:cNvPr>
          <p:cNvSpPr txBox="1"/>
          <p:nvPr/>
        </p:nvSpPr>
        <p:spPr>
          <a:xfrm>
            <a:off x="501649" y="8044994"/>
            <a:ext cx="312420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can be found at: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www.gla.ac.uk/matchnet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on 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@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6AB2A9CD-DBCC-2FEF-DBBD-704399051852}"/>
              </a:ext>
            </a:extLst>
          </p:cNvPr>
          <p:cNvSpPr txBox="1"/>
          <p:nvPr/>
        </p:nvSpPr>
        <p:spPr>
          <a:xfrm>
            <a:off x="3916836" y="7935480"/>
            <a:ext cx="7003731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1915"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Research Team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Dr Bina Ram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(Imperial College London)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Dr Rakhee Shah (Imperial College London)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Dr Anna Pearce (University of Glasgow) 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Dr Dougal Hargreaves (Imperial College London)</a:t>
            </a:r>
          </a:p>
        </p:txBody>
      </p:sp>
      <p:pic>
        <p:nvPicPr>
          <p:cNvPr id="13" name="Picture 12" descr="A person reading a book to children&#10;&#10;Description automatically generated with low confidence">
            <a:extLst>
              <a:ext uri="{FF2B5EF4-FFF2-40B4-BE49-F238E27FC236}">
                <a16:creationId xmlns:a16="http://schemas.microsoft.com/office/drawing/2014/main" id="{EB4CF3F8-A690-D64A-5FE1-C5FA3F7279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960" y="6225783"/>
            <a:ext cx="2284890" cy="150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512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Event Proposal A4 2.docx</dc:title>
  <dc:creator>Emma Stewart</dc:creator>
  <cp:lastModifiedBy>Emma Stewart</cp:lastModifiedBy>
  <cp:revision>108</cp:revision>
  <cp:lastPrinted>2022-04-20T18:04:31Z</cp:lastPrinted>
  <dcterms:created xsi:type="dcterms:W3CDTF">2021-11-03T10:51:02Z</dcterms:created>
  <dcterms:modified xsi:type="dcterms:W3CDTF">2023-05-18T14:20:15Z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2021-09-30T00:00:00Z</vt:filetime>
  </property>
  <property fmtid="{D5CDD505-2E9C-101B-9397-08002B2CF9AE}" pid="3" name="Creator">
    <vt:lpwstr>Word</vt:lpwstr>
  </property>
  <property fmtid="{D5CDD505-2E9C-101B-9397-08002B2CF9AE}" pid="4" name="LastSaved">
    <vt:filetime>2021-11-03T00:00:00Z</vt:filetime>
  </property>
</Properties>
</file>